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6" r:id="rId2"/>
    <p:sldId id="278" r:id="rId3"/>
    <p:sldId id="256" r:id="rId4"/>
    <p:sldId id="277" r:id="rId5"/>
    <p:sldId id="285" r:id="rId6"/>
    <p:sldId id="286" r:id="rId7"/>
    <p:sldId id="294" r:id="rId8"/>
    <p:sldId id="295" r:id="rId9"/>
    <p:sldId id="288" r:id="rId10"/>
    <p:sldId id="284" r:id="rId11"/>
    <p:sldId id="287" r:id="rId12"/>
    <p:sldId id="283" r:id="rId13"/>
    <p:sldId id="289" r:id="rId14"/>
    <p:sldId id="292" r:id="rId15"/>
    <p:sldId id="29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33CC33"/>
    <a:srgbClr val="FFCC66"/>
    <a:srgbClr val="4BEFC5"/>
    <a:srgbClr val="0E101A"/>
    <a:srgbClr val="008E40"/>
    <a:srgbClr val="00487E"/>
    <a:srgbClr val="F4F4F4"/>
    <a:srgbClr val="08724F"/>
    <a:srgbClr val="461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6D8C1-EB91-42C6-A598-991EE6CEB3C8}" type="datetimeFigureOut">
              <a:rPr lang="en-IN" smtClean="0"/>
              <a:t>19-11-2022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FB778-1C54-4EA6-9E64-35478BE055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09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724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DEC3-2E3E-45B9-9011-A09323A7A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21F12-2BD4-4E35-91DD-91DAD9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E67F-B33D-42AC-B1D3-26872B89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F3A33-0703-4150-87EF-902BC75B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5EEF8-9401-4EAD-AD3C-7A1F4F71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5207-02D2-4948-8C94-6C736504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8E1A7-5243-4EF1-86F6-41F1E40D4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765F-F923-47CF-909C-B9166014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F2F1A-0392-4239-A633-F12EB66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829E-C609-4DCC-ABEE-01D9B4BD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BBA82-B9D2-4987-8BDE-74203E033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3A2EC-CE82-4D09-A9C0-3740BA954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A6F2-2EE7-471A-A591-D0A0CC94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F8FB-043F-44E4-AFBE-55E97284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D9CC2-8609-40D3-AC60-2F96E7C2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15FF-5F09-4D23-8B5B-2F245A1C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F7808-9C3E-4622-A491-426490F67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2831-8811-4579-90D7-D281589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3152D-3C05-42C7-B125-F2150889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7AFC3-D84B-4563-9864-54749F25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A7B3-2D5C-4BA7-873C-12D01CC7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C4FAA-0E95-42AF-B6DE-C57A6B49F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22CF-89AC-437F-AD38-4CFD48B5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49F5-7CBC-46B5-870B-E1581EF5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53AC-D6DC-437E-B542-D62831B3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9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BC3D-1C8D-4AD6-B5FC-550BA20C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E170-D977-43A3-BEEC-1EDD0EC6D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47CE1-7F68-4355-A80B-2649CDAA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BBE91-F2D0-4E27-BFEC-3F063112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ECA26-C0C5-4B11-9F55-49ACD076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6A9D2-168E-4851-AF6F-575478AE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2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46D-FA5E-4895-ABF9-1F6D4A10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09947-4091-4760-A47E-D79D168A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05BBB-D8A4-40C8-A125-8DD49B751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DA1AB-AA7C-4884-94B8-AD2DCA9D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AE0C8-81A2-46DF-82D4-55933BDCC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FF32F-95B0-4FA8-AD98-83DDC8A7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16DB67-3E3E-4C63-888D-9EB6A462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C4D8D-7B8E-4EC2-80AB-D4FE81AA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DF83-5A10-461A-9D87-E1B69B63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4F251-F6E4-4654-8241-FC4FBFDA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E34A7-5476-4D6F-9618-0F010170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055AC-8CB1-46BD-9879-08468C31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8C392-0FB7-4E08-938E-6212B59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B5B4B-5CD0-43D9-933C-0ADB200A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F5F1-42CF-4946-8FC6-975CE907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6FBF-08E3-4AC6-B099-2C99F360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E4F2-755F-4FBA-985F-9AB3247D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402EF-6D5E-47F0-AB9B-65CE02E36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A5787-0F85-4E7C-9EED-20DB5E7E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3EF44-EF9B-4543-B06E-CCB04CC36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51FF2-6161-4C4A-AE68-234A138C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5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AAD7-45D8-4AAC-B639-A8C02D95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DCB9D-B725-4582-9437-EAE95CD1D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86B2E-6DD5-44A4-99C9-D00AE1DFD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54BB4-117F-4057-AAA5-8DAD819C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643E1-C65C-4208-9490-871689B0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B990A-2983-4991-A39C-A4C0026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1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1C938-66F4-4DCE-8B5A-6CFCD7B4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98924-7A2B-4D49-AA44-B5861E57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6D2A2-2255-4AAD-811E-F8905234E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B091F-5592-454C-8D1C-8BC619B8ED2C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87DC5-E8ED-4B96-B31A-4A274B857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9CAE8-E863-4F32-AF59-9AC61E03C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AFC6F-0230-42E1-8ADF-69C34E4C2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5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DE2157CA-4C11-4901-989C-FB74101B8C95}"/>
              </a:ext>
            </a:extLst>
          </p:cNvPr>
          <p:cNvSpPr/>
          <p:nvPr/>
        </p:nvSpPr>
        <p:spPr>
          <a:xfrm flipH="1">
            <a:off x="0" y="5643154"/>
            <a:ext cx="12192000" cy="12148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9AEA74D-F044-49F4-AA20-FF2F0AFAC275}"/>
              </a:ext>
            </a:extLst>
          </p:cNvPr>
          <p:cNvSpPr/>
          <p:nvPr/>
        </p:nvSpPr>
        <p:spPr>
          <a:xfrm>
            <a:off x="0" y="5643154"/>
            <a:ext cx="12192000" cy="1214846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0E1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C577-CB23-41C9-98E2-55CA019BFDB0}"/>
              </a:ext>
            </a:extLst>
          </p:cNvPr>
          <p:cNvSpPr txBox="1"/>
          <p:nvPr/>
        </p:nvSpPr>
        <p:spPr>
          <a:xfrm>
            <a:off x="3943892" y="4528038"/>
            <a:ext cx="430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Competitive Analysis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81932"/>
            <a:ext cx="4304215" cy="14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selling proposition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50448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778" y="5903116"/>
            <a:ext cx="1351071" cy="445818"/>
          </a:xfrm>
          <a:prstGeom prst="rect">
            <a:avLst/>
          </a:prstGeom>
          <a:ln w="3175"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1CBF32A-3682-4CAD-81B9-4FF05702E080}"/>
              </a:ext>
            </a:extLst>
          </p:cNvPr>
          <p:cNvGrpSpPr/>
          <p:nvPr/>
        </p:nvGrpSpPr>
        <p:grpSpPr>
          <a:xfrm>
            <a:off x="3077308" y="1519909"/>
            <a:ext cx="5354515" cy="4617122"/>
            <a:chOff x="4199912" y="1990859"/>
            <a:chExt cx="3774739" cy="3604698"/>
          </a:xfrm>
        </p:grpSpPr>
        <p:sp>
          <p:nvSpPr>
            <p:cNvPr id="12" name="Freeform: Shape 5">
              <a:extLst>
                <a:ext uri="{FF2B5EF4-FFF2-40B4-BE49-F238E27FC236}">
                  <a16:creationId xmlns:a16="http://schemas.microsoft.com/office/drawing/2014/main" id="{8E61AA58-A256-4D7B-988E-7A492FD2F0F5}"/>
                </a:ext>
              </a:extLst>
            </p:cNvPr>
            <p:cNvSpPr/>
            <p:nvPr/>
          </p:nvSpPr>
          <p:spPr>
            <a:xfrm>
              <a:off x="4836157" y="3067557"/>
              <a:ext cx="1263964" cy="1263963"/>
            </a:xfrm>
            <a:custGeom>
              <a:avLst/>
              <a:gdLst>
                <a:gd name="connsiteX0" fmla="*/ 9393 w 1029016"/>
                <a:gd name="connsiteY0" fmla="*/ 277112 h 1029016"/>
                <a:gd name="connsiteX1" fmla="*/ 514210 w 1029016"/>
                <a:gd name="connsiteY1" fmla="*/ 1033889 h 1029016"/>
                <a:gd name="connsiteX2" fmla="*/ 514210 w 1029016"/>
                <a:gd name="connsiteY2" fmla="*/ 1033889 h 1029016"/>
                <a:gd name="connsiteX3" fmla="*/ 1023124 w 1029016"/>
                <a:gd name="connsiteY3" fmla="*/ 146537 h 1029016"/>
                <a:gd name="connsiteX4" fmla="*/ 1034113 w 1029016"/>
                <a:gd name="connsiteY4" fmla="*/ 140143 h 1029016"/>
                <a:gd name="connsiteX5" fmla="*/ 1 w 1029016"/>
                <a:gd name="connsiteY5" fmla="*/ 136647 h 1029016"/>
                <a:gd name="connsiteX6" fmla="*/ 1 w 1029016"/>
                <a:gd name="connsiteY6" fmla="*/ 136647 h 1029016"/>
                <a:gd name="connsiteX7" fmla="*/ 9393 w 1029016"/>
                <a:gd name="connsiteY7" fmla="*/ 277112 h 10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016" h="1029016">
                  <a:moveTo>
                    <a:pt x="9393" y="277112"/>
                  </a:moveTo>
                  <a:cubicBezTo>
                    <a:pt x="51442" y="593920"/>
                    <a:pt x="237854" y="873382"/>
                    <a:pt x="514210" y="1033889"/>
                  </a:cubicBezTo>
                  <a:lnTo>
                    <a:pt x="514210" y="1033889"/>
                  </a:lnTo>
                  <a:cubicBezTo>
                    <a:pt x="515619" y="669088"/>
                    <a:pt x="708964" y="331960"/>
                    <a:pt x="1023124" y="146537"/>
                  </a:cubicBezTo>
                  <a:lnTo>
                    <a:pt x="1034113" y="140143"/>
                  </a:lnTo>
                  <a:cubicBezTo>
                    <a:pt x="714729" y="-45459"/>
                    <a:pt x="320635" y="-46788"/>
                    <a:pt x="1" y="136647"/>
                  </a:cubicBezTo>
                  <a:lnTo>
                    <a:pt x="1" y="136647"/>
                  </a:lnTo>
                  <a:cubicBezTo>
                    <a:pt x="-79" y="183632"/>
                    <a:pt x="3059" y="230557"/>
                    <a:pt x="9393" y="277112"/>
                  </a:cubicBezTo>
                  <a:close/>
                </a:path>
              </a:pathLst>
            </a:custGeom>
            <a:solidFill>
              <a:srgbClr val="00B050"/>
            </a:solidFill>
            <a:ln w="99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6">
              <a:extLst>
                <a:ext uri="{FF2B5EF4-FFF2-40B4-BE49-F238E27FC236}">
                  <a16:creationId xmlns:a16="http://schemas.microsoft.com/office/drawing/2014/main" id="{9DADD959-8D07-43CF-BF2B-66F4D440C844}"/>
                </a:ext>
              </a:extLst>
            </p:cNvPr>
            <p:cNvSpPr/>
            <p:nvPr/>
          </p:nvSpPr>
          <p:spPr>
            <a:xfrm>
              <a:off x="4227416" y="3246670"/>
              <a:ext cx="1865799" cy="2326190"/>
            </a:xfrm>
            <a:custGeom>
              <a:avLst/>
              <a:gdLst>
                <a:gd name="connsiteX0" fmla="*/ 1036415 w 1538530"/>
                <a:gd name="connsiteY0" fmla="*/ 1037708 h 1918166"/>
                <a:gd name="connsiteX1" fmla="*/ 1027224 w 1538530"/>
                <a:gd name="connsiteY1" fmla="*/ 897242 h 1918166"/>
                <a:gd name="connsiteX2" fmla="*/ 1027224 w 1538530"/>
                <a:gd name="connsiteY2" fmla="*/ 897242 h 1918166"/>
                <a:gd name="connsiteX3" fmla="*/ 513115 w 1538530"/>
                <a:gd name="connsiteY3" fmla="*/ 0 h 1918166"/>
                <a:gd name="connsiteX4" fmla="*/ 513115 w 1538530"/>
                <a:gd name="connsiteY4" fmla="*/ 0 h 1918166"/>
                <a:gd name="connsiteX5" fmla="*/ 502225 w 1538530"/>
                <a:gd name="connsiteY5" fmla="*/ 6294 h 1918166"/>
                <a:gd name="connsiteX6" fmla="*/ 147564 w 1538530"/>
                <a:gd name="connsiteY6" fmla="*/ 1425238 h 1918166"/>
                <a:gd name="connsiteX7" fmla="*/ 1541233 w 1538530"/>
                <a:gd name="connsiteY7" fmla="*/ 1794585 h 1918166"/>
                <a:gd name="connsiteX8" fmla="*/ 1541233 w 1538530"/>
                <a:gd name="connsiteY8" fmla="*/ 1794585 h 1918166"/>
                <a:gd name="connsiteX9" fmla="*/ 1036415 w 1538530"/>
                <a:gd name="connsiteY9" fmla="*/ 1037708 h 19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8530" h="1918166">
                  <a:moveTo>
                    <a:pt x="1036415" y="1037708"/>
                  </a:moveTo>
                  <a:cubicBezTo>
                    <a:pt x="1030201" y="991143"/>
                    <a:pt x="1027134" y="944218"/>
                    <a:pt x="1027224" y="897242"/>
                  </a:cubicBezTo>
                  <a:lnTo>
                    <a:pt x="1027224" y="897242"/>
                  </a:lnTo>
                  <a:cubicBezTo>
                    <a:pt x="708249" y="711110"/>
                    <a:pt x="512406" y="369317"/>
                    <a:pt x="513115" y="0"/>
                  </a:cubicBezTo>
                  <a:lnTo>
                    <a:pt x="513115" y="0"/>
                  </a:lnTo>
                  <a:lnTo>
                    <a:pt x="502225" y="6294"/>
                  </a:lnTo>
                  <a:cubicBezTo>
                    <a:pt x="12453" y="300183"/>
                    <a:pt x="-146325" y="935466"/>
                    <a:pt x="147564" y="1425238"/>
                  </a:cubicBezTo>
                  <a:cubicBezTo>
                    <a:pt x="435599" y="1905249"/>
                    <a:pt x="1053279" y="2068943"/>
                    <a:pt x="1541233" y="1794585"/>
                  </a:cubicBezTo>
                  <a:lnTo>
                    <a:pt x="1541233" y="1794585"/>
                  </a:lnTo>
                  <a:cubicBezTo>
                    <a:pt x="1264897" y="1634008"/>
                    <a:pt x="1078495" y="1354526"/>
                    <a:pt x="1036415" y="1037708"/>
                  </a:cubicBezTo>
                  <a:close/>
                </a:path>
              </a:pathLst>
            </a:custGeom>
            <a:noFill/>
            <a:ln w="99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4D474065-1C55-4804-9A4A-08FFD2807057}"/>
                </a:ext>
              </a:extLst>
            </p:cNvPr>
            <p:cNvSpPr/>
            <p:nvPr/>
          </p:nvSpPr>
          <p:spPr>
            <a:xfrm>
              <a:off x="6092988" y="3083647"/>
              <a:ext cx="1247905" cy="1247904"/>
            </a:xfrm>
            <a:custGeom>
              <a:avLst/>
              <a:gdLst>
                <a:gd name="connsiteX0" fmla="*/ 1034012 w 1029016"/>
                <a:gd name="connsiteY0" fmla="*/ 140053 h 1029016"/>
                <a:gd name="connsiteX1" fmla="*/ 1034012 w 1029016"/>
                <a:gd name="connsiteY1" fmla="*/ 140053 h 1029016"/>
                <a:gd name="connsiteX2" fmla="*/ 0 w 1029016"/>
                <a:gd name="connsiteY2" fmla="*/ 136557 h 1029016"/>
                <a:gd name="connsiteX3" fmla="*/ 514109 w 1029016"/>
                <a:gd name="connsiteY3" fmla="*/ 1033899 h 1029016"/>
                <a:gd name="connsiteX4" fmla="*/ 514109 w 1029016"/>
                <a:gd name="connsiteY4" fmla="*/ 1033899 h 1029016"/>
                <a:gd name="connsiteX5" fmla="*/ 1033612 w 1029016"/>
                <a:gd name="connsiteY5" fmla="*/ 140153 h 10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9016" h="1029016">
                  <a:moveTo>
                    <a:pt x="1034012" y="140053"/>
                  </a:moveTo>
                  <a:lnTo>
                    <a:pt x="1034012" y="140053"/>
                  </a:lnTo>
                  <a:cubicBezTo>
                    <a:pt x="714627" y="-45429"/>
                    <a:pt x="320634" y="-46758"/>
                    <a:pt x="0" y="136557"/>
                  </a:cubicBezTo>
                  <a:cubicBezTo>
                    <a:pt x="319215" y="322499"/>
                    <a:pt x="515148" y="664472"/>
                    <a:pt x="514109" y="1033899"/>
                  </a:cubicBezTo>
                  <a:lnTo>
                    <a:pt x="514109" y="1033899"/>
                  </a:lnTo>
                  <a:cubicBezTo>
                    <a:pt x="834313" y="849985"/>
                    <a:pt x="1032274" y="509410"/>
                    <a:pt x="1033612" y="140153"/>
                  </a:cubicBezTo>
                  <a:close/>
                </a:path>
              </a:pathLst>
            </a:custGeom>
            <a:solidFill>
              <a:srgbClr val="0070C0"/>
            </a:solidFill>
            <a:ln w="997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5C0006D1-E2A1-48E1-ABF8-F6276B30B004}"/>
                </a:ext>
              </a:extLst>
            </p:cNvPr>
            <p:cNvSpPr/>
            <p:nvPr/>
          </p:nvSpPr>
          <p:spPr>
            <a:xfrm>
              <a:off x="6096736" y="3255272"/>
              <a:ext cx="1877915" cy="2326190"/>
            </a:xfrm>
            <a:custGeom>
              <a:avLst/>
              <a:gdLst>
                <a:gd name="connsiteX0" fmla="*/ 656772 w 1548520"/>
                <a:gd name="connsiteY0" fmla="*/ 1918566 h 1918166"/>
                <a:gd name="connsiteX1" fmla="*/ 0 w 1548520"/>
                <a:gd name="connsiteY1" fmla="*/ 1787592 h 1918166"/>
                <a:gd name="connsiteX2" fmla="*/ 0 w 1548520"/>
                <a:gd name="connsiteY2" fmla="*/ 1787592 h 1918166"/>
                <a:gd name="connsiteX3" fmla="*/ 519504 w 1548520"/>
                <a:gd name="connsiteY3" fmla="*/ 893746 h 1918166"/>
                <a:gd name="connsiteX4" fmla="*/ 519504 w 1548520"/>
                <a:gd name="connsiteY4" fmla="*/ 893746 h 1918166"/>
                <a:gd name="connsiteX5" fmla="*/ 1039007 w 1548520"/>
                <a:gd name="connsiteY5" fmla="*/ 0 h 1918166"/>
                <a:gd name="connsiteX6" fmla="*/ 1039007 w 1548520"/>
                <a:gd name="connsiteY6" fmla="*/ 0 h 1918166"/>
                <a:gd name="connsiteX7" fmla="*/ 1412091 w 1548520"/>
                <a:gd name="connsiteY7" fmla="*/ 1413779 h 1918166"/>
                <a:gd name="connsiteX8" fmla="*/ 656073 w 1548520"/>
                <a:gd name="connsiteY8" fmla="*/ 1918167 h 1918166"/>
                <a:gd name="connsiteX9" fmla="*/ 519903 w 1548520"/>
                <a:gd name="connsiteY9" fmla="*/ 893746 h 1918166"/>
                <a:gd name="connsiteX10" fmla="*/ 519903 w 1548520"/>
                <a:gd name="connsiteY10" fmla="*/ 893746 h 191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8520" h="1918166">
                  <a:moveTo>
                    <a:pt x="656772" y="1918566"/>
                  </a:moveTo>
                  <a:cubicBezTo>
                    <a:pt x="429370" y="1949277"/>
                    <a:pt x="198231" y="1903181"/>
                    <a:pt x="0" y="1787592"/>
                  </a:cubicBezTo>
                  <a:lnTo>
                    <a:pt x="0" y="1787592"/>
                  </a:lnTo>
                  <a:cubicBezTo>
                    <a:pt x="320204" y="1603628"/>
                    <a:pt x="518155" y="1263023"/>
                    <a:pt x="519504" y="893746"/>
                  </a:cubicBezTo>
                  <a:lnTo>
                    <a:pt x="519504" y="893746"/>
                  </a:lnTo>
                  <a:cubicBezTo>
                    <a:pt x="839708" y="709832"/>
                    <a:pt x="1037669" y="369257"/>
                    <a:pt x="1039007" y="0"/>
                  </a:cubicBezTo>
                  <a:lnTo>
                    <a:pt x="1039007" y="0"/>
                  </a:lnTo>
                  <a:cubicBezTo>
                    <a:pt x="1532436" y="287375"/>
                    <a:pt x="1699466" y="920350"/>
                    <a:pt x="1412091" y="1413779"/>
                  </a:cubicBezTo>
                  <a:cubicBezTo>
                    <a:pt x="1251444" y="1689585"/>
                    <a:pt x="972421" y="1875747"/>
                    <a:pt x="656073" y="1918167"/>
                  </a:cubicBezTo>
                  <a:close/>
                  <a:moveTo>
                    <a:pt x="519903" y="893746"/>
                  </a:moveTo>
                  <a:lnTo>
                    <a:pt x="519903" y="893746"/>
                  </a:lnTo>
                  <a:close/>
                </a:path>
              </a:pathLst>
            </a:custGeom>
            <a:noFill/>
            <a:ln w="99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6" name="Freeform: Shape 9">
              <a:extLst>
                <a:ext uri="{FF2B5EF4-FFF2-40B4-BE49-F238E27FC236}">
                  <a16:creationId xmlns:a16="http://schemas.microsoft.com/office/drawing/2014/main" id="{18DC38D1-1946-4A40-A7FC-87DE51BB8BBA}"/>
                </a:ext>
              </a:extLst>
            </p:cNvPr>
            <p:cNvSpPr/>
            <p:nvPr/>
          </p:nvSpPr>
          <p:spPr>
            <a:xfrm>
              <a:off x="5460847" y="4334649"/>
              <a:ext cx="1247905" cy="1078285"/>
            </a:xfrm>
            <a:custGeom>
              <a:avLst/>
              <a:gdLst>
                <a:gd name="connsiteX0" fmla="*/ 1034114 w 1029016"/>
                <a:gd name="connsiteY0" fmla="*/ 3597 h 889150"/>
                <a:gd name="connsiteX1" fmla="*/ 1034114 w 1029016"/>
                <a:gd name="connsiteY1" fmla="*/ 3597 h 889150"/>
                <a:gd name="connsiteX2" fmla="*/ 2 w 1029016"/>
                <a:gd name="connsiteY2" fmla="*/ 0 h 889150"/>
                <a:gd name="connsiteX3" fmla="*/ 2 w 1029016"/>
                <a:gd name="connsiteY3" fmla="*/ 0 h 889150"/>
                <a:gd name="connsiteX4" fmla="*/ 9193 w 1029016"/>
                <a:gd name="connsiteY4" fmla="*/ 140466 h 889150"/>
                <a:gd name="connsiteX5" fmla="*/ 514210 w 1029016"/>
                <a:gd name="connsiteY5" fmla="*/ 897342 h 889150"/>
                <a:gd name="connsiteX6" fmla="*/ 514210 w 1029016"/>
                <a:gd name="connsiteY6" fmla="*/ 897342 h 889150"/>
                <a:gd name="connsiteX7" fmla="*/ 1034114 w 1029016"/>
                <a:gd name="connsiteY7" fmla="*/ 3597 h 88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016" h="889150">
                  <a:moveTo>
                    <a:pt x="1034114" y="3597"/>
                  </a:moveTo>
                  <a:lnTo>
                    <a:pt x="1034114" y="3597"/>
                  </a:lnTo>
                  <a:cubicBezTo>
                    <a:pt x="713440" y="186921"/>
                    <a:pt x="319397" y="185553"/>
                    <a:pt x="2" y="0"/>
                  </a:cubicBezTo>
                  <a:lnTo>
                    <a:pt x="2" y="0"/>
                  </a:lnTo>
                  <a:cubicBezTo>
                    <a:pt x="-88" y="46975"/>
                    <a:pt x="2979" y="93900"/>
                    <a:pt x="9193" y="140466"/>
                  </a:cubicBezTo>
                  <a:cubicBezTo>
                    <a:pt x="51313" y="457323"/>
                    <a:pt x="237795" y="736816"/>
                    <a:pt x="514210" y="897342"/>
                  </a:cubicBezTo>
                  <a:lnTo>
                    <a:pt x="514210" y="897342"/>
                  </a:lnTo>
                  <a:cubicBezTo>
                    <a:pt x="834535" y="713498"/>
                    <a:pt x="1032655" y="372923"/>
                    <a:pt x="1034114" y="3597"/>
                  </a:cubicBezTo>
                  <a:close/>
                </a:path>
              </a:pathLst>
            </a:custGeom>
            <a:solidFill>
              <a:srgbClr val="C00000"/>
            </a:solidFill>
            <a:ln w="99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239D2AF2-DEE5-4BFF-BF73-EB056138CEA3}"/>
                </a:ext>
              </a:extLst>
            </p:cNvPr>
            <p:cNvSpPr/>
            <p:nvPr/>
          </p:nvSpPr>
          <p:spPr>
            <a:xfrm>
              <a:off x="5460857" y="3238500"/>
              <a:ext cx="1260195" cy="1260194"/>
            </a:xfrm>
            <a:custGeom>
              <a:avLst/>
              <a:gdLst>
                <a:gd name="connsiteX0" fmla="*/ 1024821 w 1029016"/>
                <a:gd name="connsiteY0" fmla="*/ 756777 h 1029016"/>
                <a:gd name="connsiteX1" fmla="*/ 519903 w 1029016"/>
                <a:gd name="connsiteY1" fmla="*/ 0 h 1029016"/>
                <a:gd name="connsiteX2" fmla="*/ 519903 w 1029016"/>
                <a:gd name="connsiteY2" fmla="*/ 0 h 1029016"/>
                <a:gd name="connsiteX3" fmla="*/ 508914 w 1029016"/>
                <a:gd name="connsiteY3" fmla="*/ 6394 h 1029016"/>
                <a:gd name="connsiteX4" fmla="*/ 0 w 1029016"/>
                <a:gd name="connsiteY4" fmla="*/ 893746 h 1029016"/>
                <a:gd name="connsiteX5" fmla="*/ 1034112 w 1029016"/>
                <a:gd name="connsiteY5" fmla="*/ 897342 h 1029016"/>
                <a:gd name="connsiteX6" fmla="*/ 1034112 w 1029016"/>
                <a:gd name="connsiteY6" fmla="*/ 897342 h 1029016"/>
                <a:gd name="connsiteX7" fmla="*/ 1024821 w 1029016"/>
                <a:gd name="connsiteY7" fmla="*/ 756777 h 10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016" h="1029016">
                  <a:moveTo>
                    <a:pt x="1024821" y="756777"/>
                  </a:moveTo>
                  <a:cubicBezTo>
                    <a:pt x="982781" y="439940"/>
                    <a:pt x="796319" y="160467"/>
                    <a:pt x="519903" y="0"/>
                  </a:cubicBezTo>
                  <a:lnTo>
                    <a:pt x="519903" y="0"/>
                  </a:lnTo>
                  <a:lnTo>
                    <a:pt x="508914" y="6394"/>
                  </a:lnTo>
                  <a:cubicBezTo>
                    <a:pt x="194754" y="191817"/>
                    <a:pt x="1409" y="528945"/>
                    <a:pt x="0" y="893746"/>
                  </a:cubicBezTo>
                  <a:cubicBezTo>
                    <a:pt x="319395" y="1079299"/>
                    <a:pt x="713438" y="1080667"/>
                    <a:pt x="1034112" y="897342"/>
                  </a:cubicBezTo>
                  <a:lnTo>
                    <a:pt x="1034112" y="897342"/>
                  </a:lnTo>
                  <a:cubicBezTo>
                    <a:pt x="1034222" y="850327"/>
                    <a:pt x="1031115" y="803362"/>
                    <a:pt x="1024821" y="756777"/>
                  </a:cubicBezTo>
                  <a:close/>
                </a:path>
              </a:pathLst>
            </a:custGeom>
            <a:solidFill>
              <a:srgbClr val="FFC000"/>
            </a:solidFill>
            <a:ln w="997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B82732-6BA7-4CAD-9CDD-EBEE5F900F36}"/>
                </a:ext>
              </a:extLst>
            </p:cNvPr>
            <p:cNvSpPr txBox="1"/>
            <p:nvPr/>
          </p:nvSpPr>
          <p:spPr>
            <a:xfrm>
              <a:off x="5407263" y="2306031"/>
              <a:ext cx="1426911" cy="720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200" dirty="0" smtClean="0">
                  <a:latin typeface="Georgia" panose="02040502050405020303" pitchFamily="18" charset="0"/>
                </a:rPr>
                <a:t>Direct Chat Feature.</a:t>
              </a:r>
            </a:p>
            <a:p>
              <a:pPr lvl="0" algn="ctr"/>
              <a:r>
                <a:rPr lang="en-US" sz="1200" dirty="0" err="1" smtClean="0">
                  <a:latin typeface="Georgia" panose="02040502050405020303" pitchFamily="18" charset="0"/>
                </a:rPr>
                <a:t>Hirect</a:t>
              </a:r>
              <a:r>
                <a:rPr lang="en-US" sz="1200" dirty="0" smtClean="0">
                  <a:latin typeface="Georgia" panose="02040502050405020303" pitchFamily="18" charset="0"/>
                </a:rPr>
                <a:t> runs on a Freemium So that they can use all its features without limitations</a:t>
              </a:r>
            </a:p>
            <a:p>
              <a:pPr lvl="0" algn="ctr"/>
              <a:endParaRPr lang="en-US" sz="1200" dirty="0">
                <a:latin typeface="Georgia" panose="02040502050405020303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DB1037-4780-4D30-A6D0-E9216AE1CA6C}"/>
                </a:ext>
              </a:extLst>
            </p:cNvPr>
            <p:cNvSpPr txBox="1"/>
            <p:nvPr/>
          </p:nvSpPr>
          <p:spPr>
            <a:xfrm>
              <a:off x="6766271" y="4328740"/>
              <a:ext cx="1068902" cy="144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endParaRPr lang="en-US" sz="1200" dirty="0">
                <a:latin typeface="Georgia" panose="020405020504050203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B34CFA-8B43-4DDE-AE6D-99D2AC86EA03}"/>
                </a:ext>
              </a:extLst>
            </p:cNvPr>
            <p:cNvSpPr txBox="1"/>
            <p:nvPr/>
          </p:nvSpPr>
          <p:spPr>
            <a:xfrm>
              <a:off x="4325210" y="4377491"/>
              <a:ext cx="1099572" cy="288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200" dirty="0" smtClean="0">
                  <a:latin typeface="Georgia" panose="02040502050405020303" pitchFamily="18" charset="0"/>
                </a:rPr>
                <a:t>They want free to chat and good interaction.</a:t>
              </a:r>
              <a:endParaRPr lang="en-US" sz="1200" dirty="0">
                <a:latin typeface="Georgia" panose="02040502050405020303" pitchFamily="18" charset="0"/>
              </a:endParaRPr>
            </a:p>
          </p:txBody>
        </p:sp>
        <p:pic>
          <p:nvPicPr>
            <p:cNvPr id="21" name="Graphic 14" descr="Question mark">
              <a:extLst>
                <a:ext uri="{FF2B5EF4-FFF2-40B4-BE49-F238E27FC236}">
                  <a16:creationId xmlns:a16="http://schemas.microsoft.com/office/drawing/2014/main" id="{4EB75B9F-1475-454F-A97A-27A2C4DE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963100" y="3793055"/>
              <a:ext cx="315238" cy="3152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2A231-95ED-4BD8-A5D3-C216EC01D212}"/>
                </a:ext>
              </a:extLst>
            </p:cNvPr>
            <p:cNvSpPr txBox="1"/>
            <p:nvPr/>
          </p:nvSpPr>
          <p:spPr>
            <a:xfrm rot="19699831">
              <a:off x="6244707" y="3426424"/>
              <a:ext cx="1388391" cy="198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05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Who Cares</a:t>
              </a:r>
              <a:endParaRPr lang="en-US" sz="105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7524D9-62F0-4A80-AA98-A97D15CF1B64}"/>
                </a:ext>
              </a:extLst>
            </p:cNvPr>
            <p:cNvSpPr/>
            <p:nvPr/>
          </p:nvSpPr>
          <p:spPr>
            <a:xfrm flipV="1">
              <a:off x="5456163" y="3077069"/>
              <a:ext cx="2518488" cy="2518488"/>
            </a:xfrm>
            <a:prstGeom prst="ellipse">
              <a:avLst/>
            </a:prstGeom>
            <a:noFill/>
            <a:ln w="28575"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7F8585-E909-4510-AD9A-1A421ED33954}"/>
                </a:ext>
              </a:extLst>
            </p:cNvPr>
            <p:cNvSpPr/>
            <p:nvPr/>
          </p:nvSpPr>
          <p:spPr>
            <a:xfrm flipV="1">
              <a:off x="4199912" y="3077069"/>
              <a:ext cx="2518488" cy="2518488"/>
            </a:xfrm>
            <a:prstGeom prst="ellipse">
              <a:avLst/>
            </a:prstGeom>
            <a:noFill/>
            <a:ln w="28575"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5F863A-25F7-40FC-A6D7-3D7DC463F636}"/>
                </a:ext>
              </a:extLst>
            </p:cNvPr>
            <p:cNvSpPr/>
            <p:nvPr/>
          </p:nvSpPr>
          <p:spPr>
            <a:xfrm flipV="1">
              <a:off x="4840229" y="1990859"/>
              <a:ext cx="2518488" cy="2518488"/>
            </a:xfrm>
            <a:prstGeom prst="ellipse">
              <a:avLst/>
            </a:prstGeom>
            <a:noFill/>
            <a:ln w="28575"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4B7F00-A233-46B4-807C-1F7B14D28454}"/>
                </a:ext>
              </a:extLst>
            </p:cNvPr>
            <p:cNvSpPr txBox="1"/>
            <p:nvPr/>
          </p:nvSpPr>
          <p:spPr>
            <a:xfrm rot="1522425">
              <a:off x="4593141" y="3361718"/>
              <a:ext cx="1388391" cy="198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05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Winning Zone</a:t>
              </a:r>
              <a:endParaRPr lang="en-US" sz="105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32B9CC-D6DD-4785-B4F2-E92CF98C1B2A}"/>
                </a:ext>
              </a:extLst>
            </p:cNvPr>
            <p:cNvSpPr txBox="1"/>
            <p:nvPr/>
          </p:nvSpPr>
          <p:spPr>
            <a:xfrm>
              <a:off x="5603793" y="4654324"/>
              <a:ext cx="986367" cy="198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050" dirty="0" smtClean="0">
                  <a:solidFill>
                    <a:schemeClr val="bg1"/>
                  </a:solidFill>
                  <a:latin typeface="Georgia" panose="02040502050405020303" pitchFamily="18" charset="0"/>
                </a:rPr>
                <a:t>Losing Zone</a:t>
              </a:r>
              <a:endParaRPr lang="en-US" sz="105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53761" y="4568075"/>
            <a:ext cx="1024192" cy="42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788538" y="4514414"/>
            <a:ext cx="148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Hirect</a:t>
            </a:r>
            <a:r>
              <a:rPr lang="en-US" sz="1200" dirty="0"/>
              <a:t> </a:t>
            </a:r>
            <a:r>
              <a:rPr lang="en-US" sz="1200" dirty="0" smtClean="0"/>
              <a:t>Competitors</a:t>
            </a:r>
          </a:p>
          <a:p>
            <a:r>
              <a:rPr lang="en-US" sz="1200" dirty="0" smtClean="0"/>
              <a:t>They offer a premium plan for recruitment.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6968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4459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Model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9931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12" y="5827295"/>
            <a:ext cx="1351071" cy="445818"/>
          </a:xfrm>
          <a:prstGeom prst="rect">
            <a:avLst/>
          </a:prstGeom>
          <a:ln w="3175">
            <a:noFill/>
          </a:ln>
        </p:spPr>
      </p:pic>
      <p:sp>
        <p:nvSpPr>
          <p:cNvPr id="3" name="Rectangle 2"/>
          <p:cNvSpPr/>
          <p:nvPr/>
        </p:nvSpPr>
        <p:spPr>
          <a:xfrm>
            <a:off x="1949650" y="1951892"/>
            <a:ext cx="1995854" cy="3270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098071" y="1951892"/>
            <a:ext cx="1995854" cy="3270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8508020" y="1900449"/>
            <a:ext cx="1995854" cy="3270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49650" y="1951890"/>
            <a:ext cx="1995854" cy="1631216"/>
          </a:xfrm>
          <a:prstGeom prst="rect">
            <a:avLst/>
          </a:prstGeom>
          <a:solidFill>
            <a:srgbClr val="008E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Segmentation</a:t>
            </a:r>
            <a:endParaRPr lang="en-IN" sz="2000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8071" y="1951890"/>
            <a:ext cx="1995854" cy="16312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T</a:t>
            </a:r>
            <a:endParaRPr lang="en-US" sz="8000" dirty="0" smtClean="0">
              <a:solidFill>
                <a:schemeClr val="bg1"/>
              </a:solidFill>
              <a:latin typeface="MS Reference Sans Serif" panose="020B060403050404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Targeting</a:t>
            </a:r>
            <a:endParaRPr lang="en-IN" sz="2000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08020" y="1900448"/>
            <a:ext cx="1995854" cy="163121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P</a:t>
            </a:r>
            <a:endParaRPr lang="en-US" sz="8000" dirty="0" smtClean="0">
              <a:solidFill>
                <a:schemeClr val="bg1"/>
              </a:solidFill>
              <a:latin typeface="MS Reference Sans Serif" panose="020B060403050404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Positioning</a:t>
            </a:r>
            <a:endParaRPr lang="en-IN" sz="2000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9650" y="3664204"/>
            <a:ext cx="1995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Hirect</a:t>
            </a:r>
            <a:r>
              <a:rPr lang="en-US" dirty="0" smtClean="0"/>
              <a:t> distinct users into two segments Job Seekers and Recruiters.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8508020" y="3486396"/>
            <a:ext cx="1995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Hirect</a:t>
            </a:r>
            <a:r>
              <a:rPr lang="en-US" dirty="0" smtClean="0"/>
              <a:t> targets Job seekers who are searching for jobs and a group of people aged 18 – 40.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098071" y="3705645"/>
            <a:ext cx="1995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most attractive segments to focus on would be Job Seekers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64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0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03" y="6104115"/>
            <a:ext cx="1351071" cy="445818"/>
          </a:xfrm>
          <a:prstGeom prst="rect">
            <a:avLst/>
          </a:prstGeom>
          <a:ln w="3175">
            <a:noFill/>
          </a:ln>
        </p:spPr>
      </p:pic>
      <p:cxnSp>
        <p:nvCxnSpPr>
          <p:cNvPr id="17" name="Straight Connector 16"/>
          <p:cNvCxnSpPr/>
          <p:nvPr/>
        </p:nvCxnSpPr>
        <p:spPr>
          <a:xfrm>
            <a:off x="4412703" y="33626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92" y="3496778"/>
            <a:ext cx="1460163" cy="32186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05" y="778970"/>
            <a:ext cx="1784833" cy="48339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25" y="881040"/>
            <a:ext cx="1573969" cy="3813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40082" r="50364" b="18060"/>
          <a:stretch/>
        </p:blipFill>
        <p:spPr>
          <a:xfrm>
            <a:off x="1170432" y="1327120"/>
            <a:ext cx="3602736" cy="236829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4" t="39596" r="33909" b="20000"/>
          <a:stretch/>
        </p:blipFill>
        <p:spPr>
          <a:xfrm>
            <a:off x="6859279" y="1372104"/>
            <a:ext cx="3392424" cy="2286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5" name="Group 44"/>
          <p:cNvGrpSpPr/>
          <p:nvPr/>
        </p:nvGrpSpPr>
        <p:grpSpPr>
          <a:xfrm>
            <a:off x="3017270" y="3888584"/>
            <a:ext cx="5503374" cy="2303642"/>
            <a:chOff x="3017270" y="3888584"/>
            <a:chExt cx="5503374" cy="230364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6" t="36687" r="68997" b="23071"/>
            <a:stretch/>
          </p:blipFill>
          <p:spPr>
            <a:xfrm>
              <a:off x="3017270" y="3915370"/>
              <a:ext cx="1755898" cy="227685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2" t="29899" r="74915" b="39234"/>
            <a:stretch/>
          </p:blipFill>
          <p:spPr>
            <a:xfrm>
              <a:off x="4773168" y="3921053"/>
              <a:ext cx="1952013" cy="218306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06" t="36985" r="15821" b="23388"/>
            <a:stretch/>
          </p:blipFill>
          <p:spPr>
            <a:xfrm>
              <a:off x="7034744" y="3888584"/>
              <a:ext cx="1485900" cy="2215532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4539783" y="578772"/>
            <a:ext cx="241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BEFC5"/>
                </a:solidFill>
                <a:latin typeface="MS Reference Sans Serif" panose="020B0604030504040204" pitchFamily="34" charset="0"/>
              </a:rPr>
              <a:t>Digital Media Marketing</a:t>
            </a:r>
            <a:endParaRPr lang="en-IN" dirty="0">
              <a:solidFill>
                <a:srgbClr val="4BEFC5"/>
              </a:solidFill>
              <a:latin typeface="MS Reference Sans Serif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4773168" y="1262362"/>
            <a:ext cx="1825304" cy="0"/>
          </a:xfrm>
          <a:prstGeom prst="line">
            <a:avLst/>
          </a:prstGeom>
          <a:ln>
            <a:solidFill>
              <a:srgbClr val="4BE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Tactics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9931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42" y="5919477"/>
            <a:ext cx="1351071" cy="445818"/>
          </a:xfrm>
          <a:prstGeom prst="rect">
            <a:avLst/>
          </a:prstGeom>
          <a:ln w="317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7" t="31818" r="19231" b="24697"/>
          <a:stretch/>
        </p:blipFill>
        <p:spPr>
          <a:xfrm>
            <a:off x="7124352" y="3355458"/>
            <a:ext cx="4158761" cy="2476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4" t="36524" r="17139" b="29597"/>
          <a:stretch/>
        </p:blipFill>
        <p:spPr>
          <a:xfrm>
            <a:off x="7169010" y="1528115"/>
            <a:ext cx="4002303" cy="1827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8316" y="1540831"/>
            <a:ext cx="43961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err="1" smtClean="0"/>
              <a:t>Hirect</a:t>
            </a:r>
            <a:r>
              <a:rPr lang="en-US" dirty="0" smtClean="0"/>
              <a:t> for Growth they try to promote itself on most platforms such as </a:t>
            </a:r>
            <a:r>
              <a:rPr lang="en-US" dirty="0" err="1" smtClean="0"/>
              <a:t>Linkedin</a:t>
            </a:r>
            <a:r>
              <a:rPr lang="en-US" dirty="0" smtClean="0"/>
              <a:t>, Instagram, and </a:t>
            </a:r>
            <a:r>
              <a:rPr lang="en-US" dirty="0" err="1" smtClean="0"/>
              <a:t>Youtube</a:t>
            </a:r>
            <a:r>
              <a:rPr lang="en-US" dirty="0" smtClean="0"/>
              <a:t>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They Conduct different types of event such as #Beyond JD, #</a:t>
            </a:r>
            <a:r>
              <a:rPr lang="en-US" dirty="0" err="1" smtClean="0"/>
              <a:t>ItDoesNotMatter</a:t>
            </a:r>
            <a:r>
              <a:rPr lang="en-US" dirty="0" smtClean="0"/>
              <a:t>, #</a:t>
            </a:r>
            <a:r>
              <a:rPr lang="en-US" dirty="0" err="1" smtClean="0"/>
              <a:t>HumanOfHiring</a:t>
            </a:r>
            <a:r>
              <a:rPr lang="en-US" dirty="0" smtClean="0"/>
              <a:t>, and #</a:t>
            </a:r>
            <a:r>
              <a:rPr lang="en-US" dirty="0" err="1" smtClean="0"/>
              <a:t>ThroughFounderLens</a:t>
            </a:r>
            <a:r>
              <a:rPr lang="en-US" dirty="0" smtClean="0"/>
              <a:t>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They are active on all the social media handles.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For Promotion of </a:t>
            </a:r>
            <a:r>
              <a:rPr lang="en-US" dirty="0" err="1" smtClean="0"/>
              <a:t>Hirect</a:t>
            </a:r>
            <a:r>
              <a:rPr lang="en-US" dirty="0" smtClean="0"/>
              <a:t> they have approached some big </a:t>
            </a:r>
            <a:r>
              <a:rPr lang="en-US" dirty="0" err="1" smtClean="0"/>
              <a:t>Youtubers</a:t>
            </a:r>
            <a:r>
              <a:rPr lang="en-US" dirty="0" smtClean="0"/>
              <a:t> and Influencers such as Gaurav </a:t>
            </a:r>
            <a:r>
              <a:rPr lang="en-US" dirty="0" err="1" smtClean="0"/>
              <a:t>Taneja</a:t>
            </a:r>
            <a:r>
              <a:rPr lang="en-US" dirty="0" smtClean="0"/>
              <a:t>, </a:t>
            </a:r>
            <a:r>
              <a:rPr lang="en-US" dirty="0" err="1" smtClean="0"/>
              <a:t>Ranveer</a:t>
            </a:r>
            <a:r>
              <a:rPr lang="en-US" dirty="0" smtClean="0"/>
              <a:t> </a:t>
            </a:r>
            <a:r>
              <a:rPr lang="en-US" dirty="0" err="1" smtClean="0"/>
              <a:t>Allhabadia</a:t>
            </a:r>
            <a:r>
              <a:rPr lang="en-US" dirty="0" smtClean="0"/>
              <a:t>, </a:t>
            </a:r>
            <a:r>
              <a:rPr lang="en-US" dirty="0" err="1" smtClean="0"/>
              <a:t>Zakir</a:t>
            </a:r>
            <a:r>
              <a:rPr lang="en-US" dirty="0" smtClean="0"/>
              <a:t> Khan.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01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 Analysis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9931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42" y="5919477"/>
            <a:ext cx="1351071" cy="445818"/>
          </a:xfrm>
          <a:prstGeom prst="rect">
            <a:avLst/>
          </a:prstGeom>
          <a:ln w="3175"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1573823" y="1519909"/>
            <a:ext cx="7728440" cy="3913737"/>
            <a:chOff x="1573823" y="1519909"/>
            <a:chExt cx="7051430" cy="3604846"/>
          </a:xfrm>
        </p:grpSpPr>
        <p:sp>
          <p:nvSpPr>
            <p:cNvPr id="2" name="Rectangle 1"/>
            <p:cNvSpPr/>
            <p:nvPr/>
          </p:nvSpPr>
          <p:spPr>
            <a:xfrm>
              <a:off x="1573823" y="1519909"/>
              <a:ext cx="3525715" cy="180242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99538" y="1519909"/>
              <a:ext cx="3525715" cy="180242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73823" y="3322332"/>
              <a:ext cx="3525715" cy="1802423"/>
            </a:xfrm>
            <a:prstGeom prst="rect">
              <a:avLst/>
            </a:prstGeom>
            <a:solidFill>
              <a:srgbClr val="CC9900"/>
            </a:solidFill>
            <a:ln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99538" y="3322332"/>
              <a:ext cx="3525715" cy="1802423"/>
            </a:xfrm>
            <a:prstGeom prst="rect">
              <a:avLst/>
            </a:prstGeom>
            <a:solidFill>
              <a:srgbClr val="33CC33"/>
            </a:solidFill>
            <a:ln>
              <a:solidFill>
                <a:srgbClr val="4BEF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43076" y="1519908"/>
            <a:ext cx="3525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Direct Contact with the recruiters.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No need for external reference.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Freemium model for recruiters.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Easy and understandable UI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Instant Application.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3076" y="3493211"/>
            <a:ext cx="35169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</a:t>
            </a: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Application Tracking System.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Learning coursework and assessment.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Creating a Chat-bot and improving UI to attract users.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07295" y="1600816"/>
            <a:ext cx="3516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Delayed reply from a recruiter.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IOS App maintains.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Fraud Calls and jobs.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7294" y="3428869"/>
            <a:ext cx="3516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T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There are many competitors out in the market who are already in this domain such as LinkedIn, </a:t>
            </a:r>
            <a:r>
              <a:rPr lang="en-US" sz="1200" dirty="0" err="1" smtClean="0">
                <a:solidFill>
                  <a:schemeClr val="bg1"/>
                </a:solidFill>
              </a:rPr>
              <a:t>Nakuri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</a:rPr>
              <a:t>Internshala</a:t>
            </a:r>
            <a:r>
              <a:rPr lang="en-US" sz="1200" dirty="0" smtClean="0">
                <a:solidFill>
                  <a:schemeClr val="bg1"/>
                </a:solidFill>
              </a:rPr>
              <a:t>, Angel List.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0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97084" y="445818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18" y="5918665"/>
            <a:ext cx="1351071" cy="445818"/>
          </a:xfrm>
          <a:prstGeom prst="rect">
            <a:avLst/>
          </a:prstGeom>
          <a:ln w="3175">
            <a:noFill/>
          </a:ln>
        </p:spPr>
      </p:pic>
      <p:cxnSp>
        <p:nvCxnSpPr>
          <p:cNvPr id="17" name="Straight Connector 16"/>
          <p:cNvCxnSpPr/>
          <p:nvPr/>
        </p:nvCxnSpPr>
        <p:spPr>
          <a:xfrm>
            <a:off x="4412703" y="33626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9202" y="723694"/>
            <a:ext cx="291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BEFC5"/>
                </a:solidFill>
                <a:latin typeface="MS Reference Sans Serif" panose="020B0604030504040204" pitchFamily="34" charset="0"/>
              </a:rPr>
              <a:t>Review Tracking</a:t>
            </a:r>
            <a:endParaRPr lang="en-IN" sz="2000" dirty="0">
              <a:solidFill>
                <a:srgbClr val="4BEFC5"/>
              </a:solidFill>
              <a:latin typeface="MS Reference Sans Serif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135553" y="1118919"/>
            <a:ext cx="9933962" cy="4070"/>
          </a:xfrm>
          <a:prstGeom prst="line">
            <a:avLst/>
          </a:prstGeom>
          <a:ln>
            <a:solidFill>
              <a:srgbClr val="4BE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6" b="45641"/>
          <a:stretch/>
        </p:blipFill>
        <p:spPr>
          <a:xfrm>
            <a:off x="1135553" y="2858436"/>
            <a:ext cx="2879744" cy="1312705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7" name="Oval 6"/>
          <p:cNvSpPr/>
          <p:nvPr/>
        </p:nvSpPr>
        <p:spPr>
          <a:xfrm>
            <a:off x="4553690" y="1352247"/>
            <a:ext cx="2790815" cy="16105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5" idx="0"/>
            <a:endCxn id="7" idx="2"/>
          </p:cNvCxnSpPr>
          <p:nvPr/>
        </p:nvCxnSpPr>
        <p:spPr>
          <a:xfrm flipV="1">
            <a:off x="2575425" y="2157502"/>
            <a:ext cx="1978265" cy="700934"/>
          </a:xfrm>
          <a:prstGeom prst="line">
            <a:avLst/>
          </a:prstGeom>
          <a:ln w="12700">
            <a:solidFill>
              <a:srgbClr val="4BE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6"/>
            <a:endCxn id="14" idx="0"/>
          </p:cNvCxnSpPr>
          <p:nvPr/>
        </p:nvCxnSpPr>
        <p:spPr>
          <a:xfrm>
            <a:off x="7344505" y="2157502"/>
            <a:ext cx="2108991" cy="818823"/>
          </a:xfrm>
          <a:prstGeom prst="line">
            <a:avLst/>
          </a:prstGeom>
          <a:ln w="12700">
            <a:solidFill>
              <a:srgbClr val="4BE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 b="22564"/>
          <a:stretch/>
        </p:blipFill>
        <p:spPr>
          <a:xfrm>
            <a:off x="4314043" y="4674440"/>
            <a:ext cx="3270107" cy="1018652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4" b="37051"/>
          <a:stretch/>
        </p:blipFill>
        <p:spPr>
          <a:xfrm>
            <a:off x="7910446" y="2976325"/>
            <a:ext cx="3086100" cy="1076929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cxnSp>
        <p:nvCxnSpPr>
          <p:cNvPr id="23" name="Straight Connector 22"/>
          <p:cNvCxnSpPr>
            <a:stCxn id="7" idx="4"/>
            <a:endCxn id="13" idx="0"/>
          </p:cNvCxnSpPr>
          <p:nvPr/>
        </p:nvCxnSpPr>
        <p:spPr>
          <a:xfrm flipH="1">
            <a:off x="5949097" y="2962756"/>
            <a:ext cx="1" cy="1711684"/>
          </a:xfrm>
          <a:prstGeom prst="line">
            <a:avLst/>
          </a:prstGeom>
          <a:ln w="19050">
            <a:solidFill>
              <a:srgbClr val="4BE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5" b="30808"/>
          <a:stretch/>
        </p:blipFill>
        <p:spPr>
          <a:xfrm>
            <a:off x="4766572" y="1875063"/>
            <a:ext cx="2365049" cy="5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0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18" y="5918665"/>
            <a:ext cx="1351071" cy="445818"/>
          </a:xfrm>
          <a:prstGeom prst="rect">
            <a:avLst/>
          </a:prstGeom>
          <a:ln w="3175">
            <a:noFill/>
          </a:ln>
        </p:spPr>
      </p:pic>
      <p:cxnSp>
        <p:nvCxnSpPr>
          <p:cNvPr id="17" name="Straight Connector 16"/>
          <p:cNvCxnSpPr/>
          <p:nvPr/>
        </p:nvCxnSpPr>
        <p:spPr>
          <a:xfrm>
            <a:off x="4412703" y="33626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05047" y="3006970"/>
            <a:ext cx="270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Thank You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035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50448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8167" y="1672160"/>
            <a:ext cx="9504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Founded: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2018</a:t>
            </a:r>
            <a:endParaRPr lang="en-US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Headquarters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: San Francisco United States.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Company size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201-500.</a:t>
            </a:r>
            <a:endParaRPr lang="en-US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Industries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: Human Resources, Mobile Apps,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Recruiting.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Recruiters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Lenskart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Byju’s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, Ajio.com, square yards, Flipkart, etc.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IN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Hirect</a:t>
            </a: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is a chat-based mobile-first direct hiring platform designed specifically for high-growth start-ups and SMEs. It connects start-up job aspirants with start-up leaders without any middleman and vice versa. </a:t>
            </a:r>
            <a:endParaRPr lang="en-IN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Hirect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offers direct chat and video call features which</a:t>
            </a:r>
            <a:b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have enabled over 3M job seekers to connect directly with over 190K recruiters on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their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platform.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80" y="5858510"/>
            <a:ext cx="1351071" cy="445818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9653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/>
          <p:cNvSpPr/>
          <p:nvPr/>
        </p:nvSpPr>
        <p:spPr>
          <a:xfrm rot="10800000">
            <a:off x="0" y="0"/>
            <a:ext cx="12192000" cy="685800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11057-A2BE-4281-BDC7-0CC20E784283}"/>
              </a:ext>
            </a:extLst>
          </p:cNvPr>
          <p:cNvSpPr/>
          <p:nvPr/>
        </p:nvSpPr>
        <p:spPr>
          <a:xfrm>
            <a:off x="232229" y="1541939"/>
            <a:ext cx="3312507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02CA216-D932-4574-946A-8E2CF375923E}"/>
              </a:ext>
            </a:extLst>
          </p:cNvPr>
          <p:cNvSpPr/>
          <p:nvPr/>
        </p:nvSpPr>
        <p:spPr>
          <a:xfrm flipH="1" flipV="1">
            <a:off x="560623" y="2112430"/>
            <a:ext cx="295976" cy="148167"/>
          </a:xfrm>
          <a:prstGeom prst="rtTriangl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D8982-8CB1-4979-8467-AEB2CBE14381}"/>
              </a:ext>
            </a:extLst>
          </p:cNvPr>
          <p:cNvSpPr/>
          <p:nvPr/>
        </p:nvSpPr>
        <p:spPr>
          <a:xfrm>
            <a:off x="856599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B5929-1DE1-497C-B2CB-6B37C851C2AF}"/>
              </a:ext>
            </a:extLst>
          </p:cNvPr>
          <p:cNvSpPr/>
          <p:nvPr/>
        </p:nvSpPr>
        <p:spPr>
          <a:xfrm>
            <a:off x="560623" y="1524000"/>
            <a:ext cx="1329872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864DE-4753-486C-975B-F108232B202F}"/>
              </a:ext>
            </a:extLst>
          </p:cNvPr>
          <p:cNvSpPr txBox="1"/>
          <p:nvPr/>
        </p:nvSpPr>
        <p:spPr>
          <a:xfrm>
            <a:off x="1092209" y="2349273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analysis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A5A4C-B5C4-4382-8E61-37AC165207E9}"/>
              </a:ext>
            </a:extLst>
          </p:cNvPr>
          <p:cNvSpPr txBox="1"/>
          <p:nvPr/>
        </p:nvSpPr>
        <p:spPr>
          <a:xfrm>
            <a:off x="784028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B84E60-24CB-4EAE-B98B-BBF496C9A4F9}"/>
              </a:ext>
            </a:extLst>
          </p:cNvPr>
          <p:cNvSpPr/>
          <p:nvPr/>
        </p:nvSpPr>
        <p:spPr>
          <a:xfrm>
            <a:off x="3185642" y="1541939"/>
            <a:ext cx="3179696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CE9F55C-AD7A-4056-960F-66122F38BBC4}"/>
              </a:ext>
            </a:extLst>
          </p:cNvPr>
          <p:cNvSpPr/>
          <p:nvPr/>
        </p:nvSpPr>
        <p:spPr>
          <a:xfrm flipH="1" flipV="1">
            <a:off x="3381225" y="2112430"/>
            <a:ext cx="295976" cy="148167"/>
          </a:xfrm>
          <a:prstGeom prst="rtTriangle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106EE-5433-4D40-A549-CFD8209E145B}"/>
              </a:ext>
            </a:extLst>
          </p:cNvPr>
          <p:cNvSpPr/>
          <p:nvPr/>
        </p:nvSpPr>
        <p:spPr>
          <a:xfrm>
            <a:off x="3677201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9ADED3-208C-4E1C-83EB-6803A6DD771A}"/>
              </a:ext>
            </a:extLst>
          </p:cNvPr>
          <p:cNvSpPr/>
          <p:nvPr/>
        </p:nvSpPr>
        <p:spPr>
          <a:xfrm>
            <a:off x="3381225" y="1524000"/>
            <a:ext cx="1329872" cy="5943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71D82A-8EDA-489B-A80E-515149D314DE}"/>
              </a:ext>
            </a:extLst>
          </p:cNvPr>
          <p:cNvSpPr txBox="1"/>
          <p:nvPr/>
        </p:nvSpPr>
        <p:spPr>
          <a:xfrm>
            <a:off x="3912811" y="2349273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model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D9B16-3A1F-4CA0-9BF0-0197E365B158}"/>
              </a:ext>
            </a:extLst>
          </p:cNvPr>
          <p:cNvSpPr txBox="1"/>
          <p:nvPr/>
        </p:nvSpPr>
        <p:spPr>
          <a:xfrm>
            <a:off x="3604630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13EB64-EA06-45BA-A85B-210E043EE903}"/>
              </a:ext>
            </a:extLst>
          </p:cNvPr>
          <p:cNvSpPr/>
          <p:nvPr/>
        </p:nvSpPr>
        <p:spPr>
          <a:xfrm>
            <a:off x="5977217" y="1541939"/>
            <a:ext cx="3162778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34D95D0C-7690-48CE-B5E7-D0929337287E}"/>
              </a:ext>
            </a:extLst>
          </p:cNvPr>
          <p:cNvSpPr/>
          <p:nvPr/>
        </p:nvSpPr>
        <p:spPr>
          <a:xfrm flipH="1" flipV="1">
            <a:off x="6155882" y="2112430"/>
            <a:ext cx="295976" cy="148167"/>
          </a:xfrm>
          <a:prstGeom prst="rtTriangl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BEF998-1F66-4E27-92B1-7C4F8C48D46D}"/>
              </a:ext>
            </a:extLst>
          </p:cNvPr>
          <p:cNvSpPr/>
          <p:nvPr/>
        </p:nvSpPr>
        <p:spPr>
          <a:xfrm>
            <a:off x="6451858" y="1245157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CB74FC-D68B-4690-A844-CBA1F58D8971}"/>
              </a:ext>
            </a:extLst>
          </p:cNvPr>
          <p:cNvSpPr/>
          <p:nvPr/>
        </p:nvSpPr>
        <p:spPr>
          <a:xfrm>
            <a:off x="6155882" y="1524000"/>
            <a:ext cx="1329872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3630A-1EB8-4A71-A8F3-AB00A75FE1CF}"/>
              </a:ext>
            </a:extLst>
          </p:cNvPr>
          <p:cNvSpPr txBox="1"/>
          <p:nvPr/>
        </p:nvSpPr>
        <p:spPr>
          <a:xfrm>
            <a:off x="6716494" y="2349273"/>
            <a:ext cx="179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Selling proposition 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BBDED6-226D-4E00-A92A-259EA2F00E20}"/>
              </a:ext>
            </a:extLst>
          </p:cNvPr>
          <p:cNvSpPr txBox="1"/>
          <p:nvPr/>
        </p:nvSpPr>
        <p:spPr>
          <a:xfrm>
            <a:off x="6379287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D43FC7-3DF5-4E21-B401-64BE9EEC0098}"/>
              </a:ext>
            </a:extLst>
          </p:cNvPr>
          <p:cNvSpPr/>
          <p:nvPr/>
        </p:nvSpPr>
        <p:spPr>
          <a:xfrm>
            <a:off x="8780901" y="1541939"/>
            <a:ext cx="3171197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DE28B662-010A-455F-B304-BC50CBFA44A3}"/>
              </a:ext>
            </a:extLst>
          </p:cNvPr>
          <p:cNvSpPr/>
          <p:nvPr/>
        </p:nvSpPr>
        <p:spPr>
          <a:xfrm flipH="1" flipV="1">
            <a:off x="8967986" y="2112430"/>
            <a:ext cx="295976" cy="148167"/>
          </a:xfrm>
          <a:prstGeom prst="rtTriangle">
            <a:avLst/>
          </a:prstGeom>
          <a:solidFill>
            <a:srgbClr val="461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1E8E29-77E3-4402-9170-43B571F5D5F8}"/>
              </a:ext>
            </a:extLst>
          </p:cNvPr>
          <p:cNvSpPr/>
          <p:nvPr/>
        </p:nvSpPr>
        <p:spPr>
          <a:xfrm>
            <a:off x="9263962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106BF0-4152-4410-9F8C-7BDAB5AED557}"/>
              </a:ext>
            </a:extLst>
          </p:cNvPr>
          <p:cNvSpPr/>
          <p:nvPr/>
        </p:nvSpPr>
        <p:spPr>
          <a:xfrm>
            <a:off x="8967986" y="1524000"/>
            <a:ext cx="1329872" cy="5943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A72840-3D19-4FF0-84EF-BDC479C9FCF3}"/>
              </a:ext>
            </a:extLst>
          </p:cNvPr>
          <p:cNvSpPr txBox="1"/>
          <p:nvPr/>
        </p:nvSpPr>
        <p:spPr>
          <a:xfrm>
            <a:off x="9499572" y="2349273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 Model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7F2442-4073-4FDE-A23C-3AC14F90B3B0}"/>
              </a:ext>
            </a:extLst>
          </p:cNvPr>
          <p:cNvSpPr txBox="1"/>
          <p:nvPr/>
        </p:nvSpPr>
        <p:spPr>
          <a:xfrm>
            <a:off x="9191391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pic>
        <p:nvPicPr>
          <p:cNvPr id="52" name="Graphic 51" descr="Document">
            <a:extLst>
              <a:ext uri="{FF2B5EF4-FFF2-40B4-BE49-F238E27FC236}">
                <a16:creationId xmlns:a16="http://schemas.microsoft.com/office/drawing/2014/main" id="{B095D576-7240-48BD-9083-CCB00630F3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59180" y="4316375"/>
            <a:ext cx="914400" cy="914400"/>
          </a:xfrm>
          <a:prstGeom prst="rect">
            <a:avLst/>
          </a:prstGeom>
        </p:spPr>
      </p:pic>
      <p:pic>
        <p:nvPicPr>
          <p:cNvPr id="54" name="Graphic 53" descr="Advertising">
            <a:extLst>
              <a:ext uri="{FF2B5EF4-FFF2-40B4-BE49-F238E27FC236}">
                <a16:creationId xmlns:a16="http://schemas.microsoft.com/office/drawing/2014/main" id="{11F34769-FEFB-4C7F-8AF6-4E1F9EB5EA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2257" y="4316375"/>
            <a:ext cx="914400" cy="914400"/>
          </a:xfrm>
          <a:prstGeom prst="rect">
            <a:avLst/>
          </a:prstGeom>
        </p:spPr>
      </p:pic>
      <p:pic>
        <p:nvPicPr>
          <p:cNvPr id="56" name="Graphic 55" descr="Diploma">
            <a:extLst>
              <a:ext uri="{FF2B5EF4-FFF2-40B4-BE49-F238E27FC236}">
                <a16:creationId xmlns:a16="http://schemas.microsoft.com/office/drawing/2014/main" id="{CB3C10FA-49CF-480F-9A56-C6038E94AC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55496" y="4316375"/>
            <a:ext cx="914400" cy="914400"/>
          </a:xfrm>
          <a:prstGeom prst="rect">
            <a:avLst/>
          </a:prstGeom>
        </p:spPr>
      </p:pic>
      <p:pic>
        <p:nvPicPr>
          <p:cNvPr id="58" name="Graphic 57" descr="Lightbulb and pencil">
            <a:extLst>
              <a:ext uri="{FF2B5EF4-FFF2-40B4-BE49-F238E27FC236}">
                <a16:creationId xmlns:a16="http://schemas.microsoft.com/office/drawing/2014/main" id="{B240C84A-AE68-4FB7-8AF1-65E2AE780F3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659485" y="4316375"/>
            <a:ext cx="914400" cy="9144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862DDE-F79F-4D1F-97FB-0CCD12186C14}"/>
              </a:ext>
            </a:extLst>
          </p:cNvPr>
          <p:cNvSpPr/>
          <p:nvPr/>
        </p:nvSpPr>
        <p:spPr>
          <a:xfrm>
            <a:off x="865098" y="5398602"/>
            <a:ext cx="2320544" cy="850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CF5934-E417-407F-8589-52282034E559}"/>
              </a:ext>
            </a:extLst>
          </p:cNvPr>
          <p:cNvSpPr/>
          <p:nvPr/>
        </p:nvSpPr>
        <p:spPr>
          <a:xfrm>
            <a:off x="3692723" y="5394347"/>
            <a:ext cx="2320544" cy="85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B7C5388-BDE0-439E-BBDA-DCE4905F2D1A}"/>
              </a:ext>
            </a:extLst>
          </p:cNvPr>
          <p:cNvSpPr/>
          <p:nvPr/>
        </p:nvSpPr>
        <p:spPr>
          <a:xfrm>
            <a:off x="6462271" y="5395437"/>
            <a:ext cx="2320544" cy="8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602CBF-2A62-4D7E-B352-FA764E6934CB}"/>
              </a:ext>
            </a:extLst>
          </p:cNvPr>
          <p:cNvSpPr/>
          <p:nvPr/>
        </p:nvSpPr>
        <p:spPr>
          <a:xfrm>
            <a:off x="9279624" y="5394347"/>
            <a:ext cx="2320544" cy="85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94" y="6140191"/>
            <a:ext cx="1351071" cy="445818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77863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11057-A2BE-4281-BDC7-0CC20E784283}"/>
              </a:ext>
            </a:extLst>
          </p:cNvPr>
          <p:cNvSpPr/>
          <p:nvPr/>
        </p:nvSpPr>
        <p:spPr>
          <a:xfrm>
            <a:off x="232229" y="1541939"/>
            <a:ext cx="3312507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02CA216-D932-4574-946A-8E2CF375923E}"/>
              </a:ext>
            </a:extLst>
          </p:cNvPr>
          <p:cNvSpPr/>
          <p:nvPr/>
        </p:nvSpPr>
        <p:spPr>
          <a:xfrm flipH="1" flipV="1">
            <a:off x="560623" y="2112430"/>
            <a:ext cx="295976" cy="148167"/>
          </a:xfrm>
          <a:prstGeom prst="rtTriangl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D8982-8CB1-4979-8467-AEB2CBE14381}"/>
              </a:ext>
            </a:extLst>
          </p:cNvPr>
          <p:cNvSpPr/>
          <p:nvPr/>
        </p:nvSpPr>
        <p:spPr>
          <a:xfrm>
            <a:off x="856599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B5929-1DE1-497C-B2CB-6B37C851C2AF}"/>
              </a:ext>
            </a:extLst>
          </p:cNvPr>
          <p:cNvSpPr/>
          <p:nvPr/>
        </p:nvSpPr>
        <p:spPr>
          <a:xfrm>
            <a:off x="560623" y="1524000"/>
            <a:ext cx="1329872" cy="59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864DE-4753-486C-975B-F108232B202F}"/>
              </a:ext>
            </a:extLst>
          </p:cNvPr>
          <p:cNvSpPr txBox="1"/>
          <p:nvPr/>
        </p:nvSpPr>
        <p:spPr>
          <a:xfrm>
            <a:off x="1092209" y="2349273"/>
            <a:ext cx="179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 and digital Marketing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A5A4C-B5C4-4382-8E61-37AC165207E9}"/>
              </a:ext>
            </a:extLst>
          </p:cNvPr>
          <p:cNvSpPr txBox="1"/>
          <p:nvPr/>
        </p:nvSpPr>
        <p:spPr>
          <a:xfrm>
            <a:off x="784028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B84E60-24CB-4EAE-B98B-BBF496C9A4F9}"/>
              </a:ext>
            </a:extLst>
          </p:cNvPr>
          <p:cNvSpPr/>
          <p:nvPr/>
        </p:nvSpPr>
        <p:spPr>
          <a:xfrm>
            <a:off x="3185642" y="1541939"/>
            <a:ext cx="3179696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CE9F55C-AD7A-4056-960F-66122F38BBC4}"/>
              </a:ext>
            </a:extLst>
          </p:cNvPr>
          <p:cNvSpPr/>
          <p:nvPr/>
        </p:nvSpPr>
        <p:spPr>
          <a:xfrm flipH="1" flipV="1">
            <a:off x="3381225" y="2112430"/>
            <a:ext cx="295976" cy="148167"/>
          </a:xfrm>
          <a:prstGeom prst="rtTriangle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106EE-5433-4D40-A549-CFD8209E145B}"/>
              </a:ext>
            </a:extLst>
          </p:cNvPr>
          <p:cNvSpPr/>
          <p:nvPr/>
        </p:nvSpPr>
        <p:spPr>
          <a:xfrm>
            <a:off x="3677201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9ADED3-208C-4E1C-83EB-6803A6DD771A}"/>
              </a:ext>
            </a:extLst>
          </p:cNvPr>
          <p:cNvSpPr/>
          <p:nvPr/>
        </p:nvSpPr>
        <p:spPr>
          <a:xfrm>
            <a:off x="3381225" y="1524000"/>
            <a:ext cx="1329872" cy="5943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71D82A-8EDA-489B-A80E-515149D314DE}"/>
              </a:ext>
            </a:extLst>
          </p:cNvPr>
          <p:cNvSpPr txBox="1"/>
          <p:nvPr/>
        </p:nvSpPr>
        <p:spPr>
          <a:xfrm>
            <a:off x="3912811" y="2349273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Growth Tactics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D9B16-3A1F-4CA0-9BF0-0197E365B158}"/>
              </a:ext>
            </a:extLst>
          </p:cNvPr>
          <p:cNvSpPr txBox="1"/>
          <p:nvPr/>
        </p:nvSpPr>
        <p:spPr>
          <a:xfrm>
            <a:off x="3604630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13EB64-EA06-45BA-A85B-210E043EE903}"/>
              </a:ext>
            </a:extLst>
          </p:cNvPr>
          <p:cNvSpPr/>
          <p:nvPr/>
        </p:nvSpPr>
        <p:spPr>
          <a:xfrm>
            <a:off x="5977217" y="1541939"/>
            <a:ext cx="3162778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34D95D0C-7690-48CE-B5E7-D0929337287E}"/>
              </a:ext>
            </a:extLst>
          </p:cNvPr>
          <p:cNvSpPr/>
          <p:nvPr/>
        </p:nvSpPr>
        <p:spPr>
          <a:xfrm flipH="1" flipV="1">
            <a:off x="6155882" y="2112430"/>
            <a:ext cx="295976" cy="148167"/>
          </a:xfrm>
          <a:prstGeom prst="rtTriangle">
            <a:avLst/>
          </a:prstGeom>
          <a:solidFill>
            <a:srgbClr val="008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BEF998-1F66-4E27-92B1-7C4F8C48D46D}"/>
              </a:ext>
            </a:extLst>
          </p:cNvPr>
          <p:cNvSpPr/>
          <p:nvPr/>
        </p:nvSpPr>
        <p:spPr>
          <a:xfrm>
            <a:off x="6451858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CB74FC-D68B-4690-A844-CBA1F58D8971}"/>
              </a:ext>
            </a:extLst>
          </p:cNvPr>
          <p:cNvSpPr/>
          <p:nvPr/>
        </p:nvSpPr>
        <p:spPr>
          <a:xfrm>
            <a:off x="6155882" y="1524000"/>
            <a:ext cx="1329872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3630A-1EB8-4A71-A8F3-AB00A75FE1CF}"/>
              </a:ext>
            </a:extLst>
          </p:cNvPr>
          <p:cNvSpPr txBox="1"/>
          <p:nvPr/>
        </p:nvSpPr>
        <p:spPr>
          <a:xfrm>
            <a:off x="6716494" y="2349273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SWOT Analysis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BBDED6-226D-4E00-A92A-259EA2F00E20}"/>
              </a:ext>
            </a:extLst>
          </p:cNvPr>
          <p:cNvSpPr txBox="1"/>
          <p:nvPr/>
        </p:nvSpPr>
        <p:spPr>
          <a:xfrm>
            <a:off x="6379287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D43FC7-3DF5-4E21-B401-64BE9EEC0098}"/>
              </a:ext>
            </a:extLst>
          </p:cNvPr>
          <p:cNvSpPr/>
          <p:nvPr/>
        </p:nvSpPr>
        <p:spPr>
          <a:xfrm>
            <a:off x="8780901" y="1541939"/>
            <a:ext cx="3171197" cy="4568574"/>
          </a:xfrm>
          <a:prstGeom prst="rect">
            <a:avLst/>
          </a:prstGeom>
          <a:solidFill>
            <a:schemeClr val="tx1">
              <a:alpha val="18000"/>
            </a:schemeClr>
          </a:solidFill>
          <a:ln w="38100"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DE28B662-010A-455F-B304-BC50CBFA44A3}"/>
              </a:ext>
            </a:extLst>
          </p:cNvPr>
          <p:cNvSpPr/>
          <p:nvPr/>
        </p:nvSpPr>
        <p:spPr>
          <a:xfrm flipH="1" flipV="1">
            <a:off x="8967986" y="2112430"/>
            <a:ext cx="295976" cy="148167"/>
          </a:xfrm>
          <a:prstGeom prst="rtTriangle">
            <a:avLst/>
          </a:prstGeom>
          <a:solidFill>
            <a:srgbClr val="461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1E8E29-77E3-4402-9170-43B571F5D5F8}"/>
              </a:ext>
            </a:extLst>
          </p:cNvPr>
          <p:cNvSpPr/>
          <p:nvPr/>
        </p:nvSpPr>
        <p:spPr>
          <a:xfrm>
            <a:off x="9263962" y="1262741"/>
            <a:ext cx="2341371" cy="4240779"/>
          </a:xfrm>
          <a:prstGeom prst="rect">
            <a:avLst/>
          </a:prstGeom>
          <a:solidFill>
            <a:srgbClr val="F4F4F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106BF0-4152-4410-9F8C-7BDAB5AED557}"/>
              </a:ext>
            </a:extLst>
          </p:cNvPr>
          <p:cNvSpPr/>
          <p:nvPr/>
        </p:nvSpPr>
        <p:spPr>
          <a:xfrm>
            <a:off x="8967986" y="1524000"/>
            <a:ext cx="1329872" cy="5943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A72840-3D19-4FF0-84EF-BDC479C9FCF3}"/>
              </a:ext>
            </a:extLst>
          </p:cNvPr>
          <p:cNvSpPr txBox="1"/>
          <p:nvPr/>
        </p:nvSpPr>
        <p:spPr>
          <a:xfrm>
            <a:off x="9499572" y="2349273"/>
            <a:ext cx="17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Tracker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7F2442-4073-4FDE-A23C-3AC14F90B3B0}"/>
              </a:ext>
            </a:extLst>
          </p:cNvPr>
          <p:cNvSpPr txBox="1"/>
          <p:nvPr/>
        </p:nvSpPr>
        <p:spPr>
          <a:xfrm>
            <a:off x="9191391" y="1524496"/>
            <a:ext cx="1092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2" name="Graphic 51" descr="Document">
            <a:extLst>
              <a:ext uri="{FF2B5EF4-FFF2-40B4-BE49-F238E27FC236}">
                <a16:creationId xmlns:a16="http://schemas.microsoft.com/office/drawing/2014/main" id="{B095D576-7240-48BD-9083-CCB00630F3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59180" y="4316375"/>
            <a:ext cx="914400" cy="914400"/>
          </a:xfrm>
          <a:prstGeom prst="rect">
            <a:avLst/>
          </a:prstGeom>
        </p:spPr>
      </p:pic>
      <p:pic>
        <p:nvPicPr>
          <p:cNvPr id="54" name="Graphic 53" descr="Advertising">
            <a:extLst>
              <a:ext uri="{FF2B5EF4-FFF2-40B4-BE49-F238E27FC236}">
                <a16:creationId xmlns:a16="http://schemas.microsoft.com/office/drawing/2014/main" id="{11F34769-FEFB-4C7F-8AF6-4E1F9EB5EA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2257" y="4316375"/>
            <a:ext cx="914400" cy="914400"/>
          </a:xfrm>
          <a:prstGeom prst="rect">
            <a:avLst/>
          </a:prstGeom>
        </p:spPr>
      </p:pic>
      <p:pic>
        <p:nvPicPr>
          <p:cNvPr id="56" name="Graphic 55" descr="Diploma">
            <a:extLst>
              <a:ext uri="{FF2B5EF4-FFF2-40B4-BE49-F238E27FC236}">
                <a16:creationId xmlns:a16="http://schemas.microsoft.com/office/drawing/2014/main" id="{CB3C10FA-49CF-480F-9A56-C6038E94AC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55496" y="4316375"/>
            <a:ext cx="914400" cy="914400"/>
          </a:xfrm>
          <a:prstGeom prst="rect">
            <a:avLst/>
          </a:prstGeom>
        </p:spPr>
      </p:pic>
      <p:pic>
        <p:nvPicPr>
          <p:cNvPr id="58" name="Graphic 57" descr="Lightbulb and pencil">
            <a:extLst>
              <a:ext uri="{FF2B5EF4-FFF2-40B4-BE49-F238E27FC236}">
                <a16:creationId xmlns:a16="http://schemas.microsoft.com/office/drawing/2014/main" id="{B240C84A-AE68-4FB7-8AF1-65E2AE780F3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659485" y="4316375"/>
            <a:ext cx="914400" cy="9144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862DDE-F79F-4D1F-97FB-0CCD12186C14}"/>
              </a:ext>
            </a:extLst>
          </p:cNvPr>
          <p:cNvSpPr/>
          <p:nvPr/>
        </p:nvSpPr>
        <p:spPr>
          <a:xfrm>
            <a:off x="865098" y="5398602"/>
            <a:ext cx="2320544" cy="850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CF5934-E417-407F-8589-52282034E559}"/>
              </a:ext>
            </a:extLst>
          </p:cNvPr>
          <p:cNvSpPr/>
          <p:nvPr/>
        </p:nvSpPr>
        <p:spPr>
          <a:xfrm>
            <a:off x="3692723" y="5394347"/>
            <a:ext cx="2320544" cy="85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B7C5388-BDE0-439E-BBDA-DCE4905F2D1A}"/>
              </a:ext>
            </a:extLst>
          </p:cNvPr>
          <p:cNvSpPr/>
          <p:nvPr/>
        </p:nvSpPr>
        <p:spPr>
          <a:xfrm>
            <a:off x="6462271" y="5395437"/>
            <a:ext cx="2320544" cy="85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602CBF-2A62-4D7E-B352-FA764E6934CB}"/>
              </a:ext>
            </a:extLst>
          </p:cNvPr>
          <p:cNvSpPr/>
          <p:nvPr/>
        </p:nvSpPr>
        <p:spPr>
          <a:xfrm>
            <a:off x="9279624" y="5394347"/>
            <a:ext cx="2320544" cy="85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94" y="6140191"/>
            <a:ext cx="1351071" cy="445818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0008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Analysis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9931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88425" y="1657916"/>
            <a:ext cx="4447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err="1" smtClean="0"/>
              <a:t>Hirect</a:t>
            </a:r>
            <a:r>
              <a:rPr lang="en-US" dirty="0" smtClean="0"/>
              <a:t> uses its own Websites and mobile applications to help recruiters and job seekers to connect with each other.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As they run on Freemium model recruitment so that they can access unlimited features.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According to </a:t>
            </a:r>
            <a:r>
              <a:rPr lang="en-US" dirty="0" err="1" smtClean="0"/>
              <a:t>Semrush</a:t>
            </a:r>
            <a:r>
              <a:rPr lang="en-US" dirty="0" smtClean="0"/>
              <a:t>, their monthly Organic Search is 59.2K and their paid search is 3.6k.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Organic Keyword appearance is 16,553K.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42" y="5919477"/>
            <a:ext cx="1351071" cy="445818"/>
          </a:xfrm>
          <a:prstGeom prst="rect">
            <a:avLst/>
          </a:prstGeom>
          <a:ln w="3175"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6011091" y="1388420"/>
            <a:ext cx="5160222" cy="4531056"/>
            <a:chOff x="6011091" y="1388420"/>
            <a:chExt cx="5160222" cy="45310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091" y="1388420"/>
              <a:ext cx="5090748" cy="9989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55"/>
            <a:stretch/>
          </p:blipFill>
          <p:spPr>
            <a:xfrm>
              <a:off x="6026525" y="2333734"/>
              <a:ext cx="5075314" cy="19217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525" y="4302362"/>
              <a:ext cx="5144788" cy="1617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2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Analysis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6451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8167" y="1672160"/>
            <a:ext cx="4431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IN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373" y="5896829"/>
            <a:ext cx="1351071" cy="445818"/>
          </a:xfrm>
          <a:prstGeom prst="rect">
            <a:avLst/>
          </a:prstGeom>
          <a:ln w="317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9" t="37081" r="28273" b="36018"/>
          <a:stretch/>
        </p:blipFill>
        <p:spPr>
          <a:xfrm>
            <a:off x="1178167" y="1689898"/>
            <a:ext cx="3809884" cy="20401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68718"/>
          <a:stretch/>
        </p:blipFill>
        <p:spPr>
          <a:xfrm>
            <a:off x="1178167" y="3730033"/>
            <a:ext cx="3809884" cy="20972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9492" y="1997708"/>
            <a:ext cx="50467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err="1" smtClean="0"/>
              <a:t>Hirect</a:t>
            </a:r>
            <a:r>
              <a:rPr lang="en-US" dirty="0" smtClean="0"/>
              <a:t> uses applications for phones.</a:t>
            </a:r>
          </a:p>
          <a:p>
            <a:pPr>
              <a:buClr>
                <a:srgbClr val="4BEFC5"/>
              </a:buClr>
            </a:pPr>
            <a:endParaRPr lang="en-US" dirty="0"/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According to the play store, they have a user </a:t>
            </a:r>
          </a:p>
          <a:p>
            <a:pPr>
              <a:buClr>
                <a:srgbClr val="4BEFC5"/>
              </a:buClr>
            </a:pPr>
            <a:r>
              <a:rPr lang="en-US" dirty="0" smtClean="0"/>
              <a:t>     Rating of 4.2stars and 32.5k reviews.</a:t>
            </a:r>
          </a:p>
          <a:p>
            <a:pPr>
              <a:buClr>
                <a:srgbClr val="4BEFC5"/>
              </a:buClr>
            </a:pPr>
            <a:endParaRPr lang="en-US" dirty="0" smtClean="0"/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5M+ application download.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They have a very easy-to-understand UI for their application.</a:t>
            </a:r>
          </a:p>
          <a:p>
            <a:pPr marL="28575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78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Analysis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9931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44447" y="2149019"/>
            <a:ext cx="44474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The most common keywords used for organic search are </a:t>
            </a:r>
            <a:r>
              <a:rPr lang="en-US" dirty="0" err="1" smtClean="0"/>
              <a:t>hirect</a:t>
            </a:r>
            <a:r>
              <a:rPr lang="en-US" dirty="0" smtClean="0"/>
              <a:t>, </a:t>
            </a:r>
            <a:r>
              <a:rPr lang="en-US" dirty="0" err="1" smtClean="0"/>
              <a:t>hirect</a:t>
            </a:r>
            <a:r>
              <a:rPr lang="en-US" dirty="0" smtClean="0"/>
              <a:t> jobs, etc</a:t>
            </a:r>
            <a:r>
              <a:rPr lang="en-US" dirty="0" smtClean="0"/>
              <a:t>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There are 77K+ traffic due to back links.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As there are 59.5K visitors using the follow link.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92% have use the Text as the Back Link Type.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42" y="5919477"/>
            <a:ext cx="1351071" cy="445818"/>
          </a:xfrm>
          <a:prstGeom prst="rect">
            <a:avLst/>
          </a:prstGeom>
          <a:ln w="317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54" y="3517406"/>
            <a:ext cx="4584082" cy="1956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54" y="1419660"/>
            <a:ext cx="4584082" cy="20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10800000">
            <a:off x="0" y="-261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083" y="445557"/>
            <a:ext cx="10597831" cy="5966624"/>
          </a:xfrm>
          <a:prstGeom prst="rect">
            <a:avLst/>
          </a:prstGeom>
          <a:solidFill>
            <a:schemeClr val="bg1"/>
          </a:solidFill>
          <a:ln w="28575">
            <a:solidFill>
              <a:srgbClr val="4BEF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78167" y="721123"/>
            <a:ext cx="999685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BE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Analysis</a:t>
            </a:r>
            <a:endParaRPr lang="en-IN" sz="2800" b="1" dirty="0">
              <a:solidFill>
                <a:srgbClr val="4BEF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78168" y="1244343"/>
            <a:ext cx="999314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53871" y="2467920"/>
            <a:ext cx="44474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There are 126.7K Unique Visitors on the </a:t>
            </a:r>
            <a:r>
              <a:rPr lang="en-US" dirty="0" err="1" smtClean="0"/>
              <a:t>Hirect</a:t>
            </a:r>
            <a:r>
              <a:rPr lang="en-US" dirty="0" smtClean="0"/>
              <a:t> Website.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err="1" smtClean="0"/>
              <a:t>Hirect</a:t>
            </a:r>
            <a:r>
              <a:rPr lang="en-US" dirty="0" smtClean="0"/>
              <a:t> Market share is 61.78% where most of the share is from India a total of 38.07%.</a:t>
            </a:r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6.5M+ of traffic is also from India.</a:t>
            </a: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lvl="0" indent="-285750">
              <a:buClr>
                <a:srgbClr val="4BEFC5"/>
              </a:buCl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42" y="5919477"/>
            <a:ext cx="1351071" cy="445818"/>
          </a:xfrm>
          <a:prstGeom prst="rect">
            <a:avLst/>
          </a:prstGeom>
          <a:ln w="3175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42" y="1882146"/>
            <a:ext cx="4646165" cy="10896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8"/>
          <a:stretch/>
        </p:blipFill>
        <p:spPr>
          <a:xfrm>
            <a:off x="1060041" y="2971801"/>
            <a:ext cx="4646165" cy="25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ight Triangle 44"/>
          <p:cNvSpPr/>
          <p:nvPr/>
        </p:nvSpPr>
        <p:spPr>
          <a:xfrm rot="10800000">
            <a:off x="21323" y="-260"/>
            <a:ext cx="12192000" cy="6858260"/>
          </a:xfrm>
          <a:prstGeom prst="rtTriangle">
            <a:avLst/>
          </a:prstGeom>
          <a:gradFill flip="none" rotWithShape="1">
            <a:gsLst>
              <a:gs pos="0">
                <a:srgbClr val="4BEFC5">
                  <a:shade val="30000"/>
                  <a:satMod val="115000"/>
                </a:srgbClr>
              </a:gs>
              <a:gs pos="50000">
                <a:srgbClr val="4BEFC5">
                  <a:shade val="67500"/>
                  <a:satMod val="115000"/>
                </a:srgbClr>
              </a:gs>
              <a:gs pos="100000">
                <a:srgbClr val="4BEFC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1693278" y="1282391"/>
            <a:ext cx="1671277" cy="155025"/>
          </a:xfrm>
          <a:custGeom>
            <a:avLst/>
            <a:gdLst/>
            <a:ahLst/>
            <a:cxnLst/>
            <a:rect l="l" t="t" r="r" b="b"/>
            <a:pathLst>
              <a:path w="1841500" h="170815">
                <a:moveTo>
                  <a:pt x="0" y="170685"/>
                </a:moveTo>
                <a:lnTo>
                  <a:pt x="1841246" y="170685"/>
                </a:lnTo>
                <a:lnTo>
                  <a:pt x="1841246" y="0"/>
                </a:lnTo>
                <a:lnTo>
                  <a:pt x="0" y="0"/>
                </a:lnTo>
                <a:lnTo>
                  <a:pt x="0" y="1706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" name="object 3"/>
          <p:cNvSpPr/>
          <p:nvPr/>
        </p:nvSpPr>
        <p:spPr>
          <a:xfrm>
            <a:off x="1693278" y="1437299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19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object 4"/>
          <p:cNvSpPr/>
          <p:nvPr/>
        </p:nvSpPr>
        <p:spPr>
          <a:xfrm>
            <a:off x="1693278" y="1582527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19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5" name="object 5"/>
          <p:cNvSpPr/>
          <p:nvPr/>
        </p:nvSpPr>
        <p:spPr>
          <a:xfrm>
            <a:off x="1693278" y="1727752"/>
            <a:ext cx="1671277" cy="146957"/>
          </a:xfrm>
          <a:custGeom>
            <a:avLst/>
            <a:gdLst/>
            <a:ahLst/>
            <a:cxnLst/>
            <a:rect l="l" t="t" r="r" b="b"/>
            <a:pathLst>
              <a:path w="1841500" h="161925">
                <a:moveTo>
                  <a:pt x="0" y="161547"/>
                </a:moveTo>
                <a:lnTo>
                  <a:pt x="1841246" y="161547"/>
                </a:lnTo>
                <a:lnTo>
                  <a:pt x="1841246" y="0"/>
                </a:lnTo>
                <a:lnTo>
                  <a:pt x="0" y="0"/>
                </a:lnTo>
                <a:lnTo>
                  <a:pt x="0" y="1615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6" name="object 6"/>
          <p:cNvSpPr/>
          <p:nvPr/>
        </p:nvSpPr>
        <p:spPr>
          <a:xfrm>
            <a:off x="1693278" y="1874366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19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7" name="object 7"/>
          <p:cNvSpPr/>
          <p:nvPr/>
        </p:nvSpPr>
        <p:spPr>
          <a:xfrm>
            <a:off x="1693278" y="2019662"/>
            <a:ext cx="1671277" cy="155602"/>
          </a:xfrm>
          <a:custGeom>
            <a:avLst/>
            <a:gdLst/>
            <a:ahLst/>
            <a:cxnLst/>
            <a:rect l="l" t="t" r="r" b="b"/>
            <a:pathLst>
              <a:path w="1841500" h="171450">
                <a:moveTo>
                  <a:pt x="0" y="170994"/>
                </a:moveTo>
                <a:lnTo>
                  <a:pt x="1841246" y="170994"/>
                </a:lnTo>
                <a:lnTo>
                  <a:pt x="1841246" y="0"/>
                </a:lnTo>
                <a:lnTo>
                  <a:pt x="0" y="0"/>
                </a:lnTo>
                <a:lnTo>
                  <a:pt x="0" y="170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8" name="object 8"/>
          <p:cNvSpPr/>
          <p:nvPr/>
        </p:nvSpPr>
        <p:spPr>
          <a:xfrm>
            <a:off x="1693278" y="2174851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19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9" name="object 9"/>
          <p:cNvSpPr/>
          <p:nvPr/>
        </p:nvSpPr>
        <p:spPr>
          <a:xfrm>
            <a:off x="1693278" y="2320080"/>
            <a:ext cx="1671277" cy="146957"/>
          </a:xfrm>
          <a:custGeom>
            <a:avLst/>
            <a:gdLst/>
            <a:ahLst/>
            <a:cxnLst/>
            <a:rect l="l" t="t" r="r" b="b"/>
            <a:pathLst>
              <a:path w="1841500" h="161925">
                <a:moveTo>
                  <a:pt x="0" y="161542"/>
                </a:moveTo>
                <a:lnTo>
                  <a:pt x="1841246" y="161542"/>
                </a:lnTo>
                <a:lnTo>
                  <a:pt x="1841246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0" name="object 10"/>
          <p:cNvSpPr/>
          <p:nvPr/>
        </p:nvSpPr>
        <p:spPr>
          <a:xfrm>
            <a:off x="1693278" y="2466690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19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1" name="object 11"/>
          <p:cNvSpPr/>
          <p:nvPr/>
        </p:nvSpPr>
        <p:spPr>
          <a:xfrm>
            <a:off x="1693278" y="2611918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19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2" name="object 12"/>
          <p:cNvSpPr/>
          <p:nvPr/>
        </p:nvSpPr>
        <p:spPr>
          <a:xfrm>
            <a:off x="1693278" y="2757148"/>
            <a:ext cx="1671277" cy="146957"/>
          </a:xfrm>
          <a:custGeom>
            <a:avLst/>
            <a:gdLst/>
            <a:ahLst/>
            <a:cxnLst/>
            <a:rect l="l" t="t" r="r" b="b"/>
            <a:pathLst>
              <a:path w="1841500" h="161925">
                <a:moveTo>
                  <a:pt x="0" y="161542"/>
                </a:moveTo>
                <a:lnTo>
                  <a:pt x="1841246" y="161542"/>
                </a:lnTo>
                <a:lnTo>
                  <a:pt x="1841246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3" name="object 13"/>
          <p:cNvSpPr/>
          <p:nvPr/>
        </p:nvSpPr>
        <p:spPr>
          <a:xfrm>
            <a:off x="1693278" y="2903758"/>
            <a:ext cx="1671277" cy="145228"/>
          </a:xfrm>
          <a:custGeom>
            <a:avLst/>
            <a:gdLst/>
            <a:ahLst/>
            <a:cxnLst/>
            <a:rect l="l" t="t" r="r" b="b"/>
            <a:pathLst>
              <a:path w="1841500" h="160020">
                <a:moveTo>
                  <a:pt x="0" y="160020"/>
                </a:moveTo>
                <a:lnTo>
                  <a:pt x="1841246" y="160020"/>
                </a:lnTo>
                <a:lnTo>
                  <a:pt x="184124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14"/>
          <p:cNvSpPr/>
          <p:nvPr/>
        </p:nvSpPr>
        <p:spPr>
          <a:xfrm>
            <a:off x="1693278" y="3048988"/>
            <a:ext cx="1671277" cy="146957"/>
          </a:xfrm>
          <a:custGeom>
            <a:avLst/>
            <a:gdLst/>
            <a:ahLst/>
            <a:cxnLst/>
            <a:rect l="l" t="t" r="r" b="b"/>
            <a:pathLst>
              <a:path w="1841500" h="161925">
                <a:moveTo>
                  <a:pt x="0" y="161542"/>
                </a:moveTo>
                <a:lnTo>
                  <a:pt x="1841246" y="161542"/>
                </a:lnTo>
                <a:lnTo>
                  <a:pt x="1841246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5" name="object 15"/>
          <p:cNvSpPr/>
          <p:nvPr/>
        </p:nvSpPr>
        <p:spPr>
          <a:xfrm>
            <a:off x="5288600" y="1149611"/>
            <a:ext cx="1657446" cy="141194"/>
          </a:xfrm>
          <a:custGeom>
            <a:avLst/>
            <a:gdLst/>
            <a:ahLst/>
            <a:cxnLst/>
            <a:rect l="l" t="t" r="r" b="b"/>
            <a:pathLst>
              <a:path w="1826260" h="155575">
                <a:moveTo>
                  <a:pt x="0" y="155445"/>
                </a:moveTo>
                <a:lnTo>
                  <a:pt x="1826006" y="155445"/>
                </a:lnTo>
                <a:lnTo>
                  <a:pt x="1826006" y="0"/>
                </a:lnTo>
                <a:lnTo>
                  <a:pt x="0" y="0"/>
                </a:lnTo>
                <a:lnTo>
                  <a:pt x="0" y="1554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5288600" y="1290687"/>
            <a:ext cx="1657446" cy="131397"/>
          </a:xfrm>
          <a:custGeom>
            <a:avLst/>
            <a:gdLst/>
            <a:ahLst/>
            <a:cxnLst/>
            <a:rect l="l" t="t" r="r" b="b"/>
            <a:pathLst>
              <a:path w="1826260" h="144780">
                <a:moveTo>
                  <a:pt x="0" y="144780"/>
                </a:moveTo>
                <a:lnTo>
                  <a:pt x="1826006" y="144780"/>
                </a:lnTo>
                <a:lnTo>
                  <a:pt x="1826006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5288600" y="1422085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2"/>
                </a:moveTo>
                <a:lnTo>
                  <a:pt x="1826006" y="146302"/>
                </a:lnTo>
                <a:lnTo>
                  <a:pt x="1826006" y="0"/>
                </a:lnTo>
                <a:lnTo>
                  <a:pt x="0" y="0"/>
                </a:lnTo>
                <a:lnTo>
                  <a:pt x="0" y="146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5288600" y="1554861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7"/>
                </a:moveTo>
                <a:lnTo>
                  <a:pt x="1826006" y="146307"/>
                </a:lnTo>
                <a:lnTo>
                  <a:pt x="1826006" y="0"/>
                </a:lnTo>
                <a:lnTo>
                  <a:pt x="0" y="0"/>
                </a:lnTo>
                <a:lnTo>
                  <a:pt x="0" y="146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5288600" y="1687646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2"/>
                </a:moveTo>
                <a:lnTo>
                  <a:pt x="1826006" y="146302"/>
                </a:lnTo>
                <a:lnTo>
                  <a:pt x="1826006" y="0"/>
                </a:lnTo>
                <a:lnTo>
                  <a:pt x="0" y="0"/>
                </a:lnTo>
                <a:lnTo>
                  <a:pt x="0" y="146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5288600" y="1820426"/>
            <a:ext cx="1657446" cy="140042"/>
          </a:xfrm>
          <a:custGeom>
            <a:avLst/>
            <a:gdLst/>
            <a:ahLst/>
            <a:cxnLst/>
            <a:rect l="l" t="t" r="r" b="b"/>
            <a:pathLst>
              <a:path w="1826260" h="154305">
                <a:moveTo>
                  <a:pt x="0" y="153922"/>
                </a:moveTo>
                <a:lnTo>
                  <a:pt x="1826006" y="153922"/>
                </a:lnTo>
                <a:lnTo>
                  <a:pt x="1826006" y="0"/>
                </a:lnTo>
                <a:lnTo>
                  <a:pt x="0" y="0"/>
                </a:lnTo>
                <a:lnTo>
                  <a:pt x="0" y="1539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5288600" y="1960121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2"/>
                </a:moveTo>
                <a:lnTo>
                  <a:pt x="1826006" y="146302"/>
                </a:lnTo>
                <a:lnTo>
                  <a:pt x="1826006" y="0"/>
                </a:lnTo>
                <a:lnTo>
                  <a:pt x="0" y="0"/>
                </a:lnTo>
                <a:lnTo>
                  <a:pt x="0" y="146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5288600" y="2092973"/>
            <a:ext cx="1657446" cy="141770"/>
          </a:xfrm>
          <a:custGeom>
            <a:avLst/>
            <a:gdLst/>
            <a:ahLst/>
            <a:cxnLst/>
            <a:rect l="l" t="t" r="r" b="b"/>
            <a:pathLst>
              <a:path w="1826260" h="156210">
                <a:moveTo>
                  <a:pt x="0" y="155748"/>
                </a:moveTo>
                <a:lnTo>
                  <a:pt x="1826006" y="155748"/>
                </a:lnTo>
                <a:lnTo>
                  <a:pt x="1826006" y="0"/>
                </a:lnTo>
                <a:lnTo>
                  <a:pt x="0" y="0"/>
                </a:lnTo>
                <a:lnTo>
                  <a:pt x="0" y="155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5288600" y="2234325"/>
            <a:ext cx="1657446" cy="131397"/>
          </a:xfrm>
          <a:custGeom>
            <a:avLst/>
            <a:gdLst/>
            <a:ahLst/>
            <a:cxnLst/>
            <a:rect l="l" t="t" r="r" b="b"/>
            <a:pathLst>
              <a:path w="1826260" h="144780">
                <a:moveTo>
                  <a:pt x="0" y="144780"/>
                </a:moveTo>
                <a:lnTo>
                  <a:pt x="1826006" y="144780"/>
                </a:lnTo>
                <a:lnTo>
                  <a:pt x="1826006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5288600" y="2365719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7"/>
                </a:moveTo>
                <a:lnTo>
                  <a:pt x="1826006" y="146307"/>
                </a:lnTo>
                <a:lnTo>
                  <a:pt x="1826006" y="0"/>
                </a:lnTo>
                <a:lnTo>
                  <a:pt x="0" y="0"/>
                </a:lnTo>
                <a:lnTo>
                  <a:pt x="0" y="146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5288600" y="2498503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2"/>
                </a:moveTo>
                <a:lnTo>
                  <a:pt x="1826006" y="146302"/>
                </a:lnTo>
                <a:lnTo>
                  <a:pt x="1826006" y="0"/>
                </a:lnTo>
                <a:lnTo>
                  <a:pt x="0" y="0"/>
                </a:lnTo>
                <a:lnTo>
                  <a:pt x="0" y="146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5288600" y="2631284"/>
            <a:ext cx="1657446" cy="141194"/>
          </a:xfrm>
          <a:custGeom>
            <a:avLst/>
            <a:gdLst/>
            <a:ahLst/>
            <a:cxnLst/>
            <a:rect l="l" t="t" r="r" b="b"/>
            <a:pathLst>
              <a:path w="1826260" h="155575">
                <a:moveTo>
                  <a:pt x="0" y="155445"/>
                </a:moveTo>
                <a:lnTo>
                  <a:pt x="1826006" y="155445"/>
                </a:lnTo>
                <a:lnTo>
                  <a:pt x="1826006" y="0"/>
                </a:lnTo>
                <a:lnTo>
                  <a:pt x="0" y="0"/>
                </a:lnTo>
                <a:lnTo>
                  <a:pt x="0" y="1554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5288600" y="2772361"/>
            <a:ext cx="1657446" cy="131397"/>
          </a:xfrm>
          <a:custGeom>
            <a:avLst/>
            <a:gdLst/>
            <a:ahLst/>
            <a:cxnLst/>
            <a:rect l="l" t="t" r="r" b="b"/>
            <a:pathLst>
              <a:path w="1826260" h="144780">
                <a:moveTo>
                  <a:pt x="0" y="144780"/>
                </a:moveTo>
                <a:lnTo>
                  <a:pt x="1826006" y="144780"/>
                </a:lnTo>
                <a:lnTo>
                  <a:pt x="1826006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28"/>
          <p:cNvSpPr/>
          <p:nvPr/>
        </p:nvSpPr>
        <p:spPr>
          <a:xfrm>
            <a:off x="5288600" y="2903759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2"/>
                </a:moveTo>
                <a:lnTo>
                  <a:pt x="1826006" y="146302"/>
                </a:lnTo>
                <a:lnTo>
                  <a:pt x="1826006" y="0"/>
                </a:lnTo>
                <a:lnTo>
                  <a:pt x="0" y="0"/>
                </a:lnTo>
                <a:lnTo>
                  <a:pt x="0" y="146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29"/>
          <p:cNvSpPr/>
          <p:nvPr/>
        </p:nvSpPr>
        <p:spPr>
          <a:xfrm>
            <a:off x="5288600" y="3036535"/>
            <a:ext cx="1657446" cy="133126"/>
          </a:xfrm>
          <a:custGeom>
            <a:avLst/>
            <a:gdLst/>
            <a:ahLst/>
            <a:cxnLst/>
            <a:rect l="l" t="t" r="r" b="b"/>
            <a:pathLst>
              <a:path w="1826260" h="146685">
                <a:moveTo>
                  <a:pt x="0" y="146307"/>
                </a:moveTo>
                <a:lnTo>
                  <a:pt x="1826006" y="146307"/>
                </a:lnTo>
                <a:lnTo>
                  <a:pt x="1826006" y="0"/>
                </a:lnTo>
                <a:lnTo>
                  <a:pt x="0" y="0"/>
                </a:lnTo>
                <a:lnTo>
                  <a:pt x="0" y="146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0" name="object 30"/>
          <p:cNvSpPr/>
          <p:nvPr/>
        </p:nvSpPr>
        <p:spPr>
          <a:xfrm>
            <a:off x="8861791" y="1149611"/>
            <a:ext cx="1665514" cy="155025"/>
          </a:xfrm>
          <a:custGeom>
            <a:avLst/>
            <a:gdLst/>
            <a:ahLst/>
            <a:cxnLst/>
            <a:rect l="l" t="t" r="r" b="b"/>
            <a:pathLst>
              <a:path w="1835150" h="170815">
                <a:moveTo>
                  <a:pt x="0" y="170685"/>
                </a:moveTo>
                <a:lnTo>
                  <a:pt x="1835150" y="170685"/>
                </a:lnTo>
                <a:lnTo>
                  <a:pt x="1835150" y="0"/>
                </a:lnTo>
                <a:lnTo>
                  <a:pt x="0" y="0"/>
                </a:lnTo>
                <a:lnTo>
                  <a:pt x="0" y="1706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1" name="object 31"/>
          <p:cNvSpPr/>
          <p:nvPr/>
        </p:nvSpPr>
        <p:spPr>
          <a:xfrm>
            <a:off x="8861791" y="1304519"/>
            <a:ext cx="1665514" cy="145228"/>
          </a:xfrm>
          <a:custGeom>
            <a:avLst/>
            <a:gdLst/>
            <a:ahLst/>
            <a:cxnLst/>
            <a:rect l="l" t="t" r="r" b="b"/>
            <a:pathLst>
              <a:path w="1835150" h="160019">
                <a:moveTo>
                  <a:pt x="0" y="160020"/>
                </a:moveTo>
                <a:lnTo>
                  <a:pt x="1835150" y="160020"/>
                </a:lnTo>
                <a:lnTo>
                  <a:pt x="1835150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2" name="object 32"/>
          <p:cNvSpPr/>
          <p:nvPr/>
        </p:nvSpPr>
        <p:spPr>
          <a:xfrm>
            <a:off x="8861791" y="1449748"/>
            <a:ext cx="1665514" cy="146957"/>
          </a:xfrm>
          <a:custGeom>
            <a:avLst/>
            <a:gdLst/>
            <a:ahLst/>
            <a:cxnLst/>
            <a:rect l="l" t="t" r="r" b="b"/>
            <a:pathLst>
              <a:path w="1835150" h="161925">
                <a:moveTo>
                  <a:pt x="0" y="161542"/>
                </a:moveTo>
                <a:lnTo>
                  <a:pt x="1835150" y="161542"/>
                </a:lnTo>
                <a:lnTo>
                  <a:pt x="1835150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3" name="object 33"/>
          <p:cNvSpPr/>
          <p:nvPr/>
        </p:nvSpPr>
        <p:spPr>
          <a:xfrm>
            <a:off x="8861791" y="1596358"/>
            <a:ext cx="1665514" cy="145228"/>
          </a:xfrm>
          <a:custGeom>
            <a:avLst/>
            <a:gdLst/>
            <a:ahLst/>
            <a:cxnLst/>
            <a:rect l="l" t="t" r="r" b="b"/>
            <a:pathLst>
              <a:path w="1835150" h="160019">
                <a:moveTo>
                  <a:pt x="0" y="160020"/>
                </a:moveTo>
                <a:lnTo>
                  <a:pt x="1835150" y="160020"/>
                </a:lnTo>
                <a:lnTo>
                  <a:pt x="1835150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4" name="object 34"/>
          <p:cNvSpPr/>
          <p:nvPr/>
        </p:nvSpPr>
        <p:spPr>
          <a:xfrm>
            <a:off x="8861791" y="1741584"/>
            <a:ext cx="1665514" cy="155025"/>
          </a:xfrm>
          <a:custGeom>
            <a:avLst/>
            <a:gdLst/>
            <a:ahLst/>
            <a:cxnLst/>
            <a:rect l="l" t="t" r="r" b="b"/>
            <a:pathLst>
              <a:path w="1835150" h="170814">
                <a:moveTo>
                  <a:pt x="0" y="170690"/>
                </a:moveTo>
                <a:lnTo>
                  <a:pt x="1835150" y="170690"/>
                </a:lnTo>
                <a:lnTo>
                  <a:pt x="1835150" y="0"/>
                </a:lnTo>
                <a:lnTo>
                  <a:pt x="0" y="0"/>
                </a:lnTo>
                <a:lnTo>
                  <a:pt x="0" y="1706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5" name="object 35"/>
          <p:cNvSpPr/>
          <p:nvPr/>
        </p:nvSpPr>
        <p:spPr>
          <a:xfrm>
            <a:off x="8861791" y="1896496"/>
            <a:ext cx="1665514" cy="145228"/>
          </a:xfrm>
          <a:custGeom>
            <a:avLst/>
            <a:gdLst/>
            <a:ahLst/>
            <a:cxnLst/>
            <a:rect l="l" t="t" r="r" b="b"/>
            <a:pathLst>
              <a:path w="1835150" h="160019">
                <a:moveTo>
                  <a:pt x="0" y="160020"/>
                </a:moveTo>
                <a:lnTo>
                  <a:pt x="1835150" y="160020"/>
                </a:lnTo>
                <a:lnTo>
                  <a:pt x="1835150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6" name="object 36"/>
          <p:cNvSpPr/>
          <p:nvPr/>
        </p:nvSpPr>
        <p:spPr>
          <a:xfrm>
            <a:off x="8861791" y="2041791"/>
            <a:ext cx="1665514" cy="145805"/>
          </a:xfrm>
          <a:custGeom>
            <a:avLst/>
            <a:gdLst/>
            <a:ahLst/>
            <a:cxnLst/>
            <a:rect l="l" t="t" r="r" b="b"/>
            <a:pathLst>
              <a:path w="1835150" h="160655">
                <a:moveTo>
                  <a:pt x="0" y="160327"/>
                </a:moveTo>
                <a:lnTo>
                  <a:pt x="1835150" y="160327"/>
                </a:lnTo>
                <a:lnTo>
                  <a:pt x="1835150" y="0"/>
                </a:lnTo>
                <a:lnTo>
                  <a:pt x="0" y="0"/>
                </a:lnTo>
                <a:lnTo>
                  <a:pt x="0" y="160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7" name="object 37"/>
          <p:cNvSpPr/>
          <p:nvPr/>
        </p:nvSpPr>
        <p:spPr>
          <a:xfrm>
            <a:off x="8861791" y="2187301"/>
            <a:ext cx="1665514" cy="155025"/>
          </a:xfrm>
          <a:custGeom>
            <a:avLst/>
            <a:gdLst/>
            <a:ahLst/>
            <a:cxnLst/>
            <a:rect l="l" t="t" r="r" b="b"/>
            <a:pathLst>
              <a:path w="1835150" h="170814">
                <a:moveTo>
                  <a:pt x="0" y="170685"/>
                </a:moveTo>
                <a:lnTo>
                  <a:pt x="1835150" y="170685"/>
                </a:lnTo>
                <a:lnTo>
                  <a:pt x="1835150" y="0"/>
                </a:lnTo>
                <a:lnTo>
                  <a:pt x="0" y="0"/>
                </a:lnTo>
                <a:lnTo>
                  <a:pt x="0" y="1706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38"/>
          <p:cNvSpPr/>
          <p:nvPr/>
        </p:nvSpPr>
        <p:spPr>
          <a:xfrm>
            <a:off x="8861791" y="2342209"/>
            <a:ext cx="1665514" cy="145228"/>
          </a:xfrm>
          <a:custGeom>
            <a:avLst/>
            <a:gdLst/>
            <a:ahLst/>
            <a:cxnLst/>
            <a:rect l="l" t="t" r="r" b="b"/>
            <a:pathLst>
              <a:path w="1835150" h="160019">
                <a:moveTo>
                  <a:pt x="0" y="160020"/>
                </a:moveTo>
                <a:lnTo>
                  <a:pt x="1835150" y="160020"/>
                </a:lnTo>
                <a:lnTo>
                  <a:pt x="1835150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9" name="object 39"/>
          <p:cNvSpPr/>
          <p:nvPr/>
        </p:nvSpPr>
        <p:spPr>
          <a:xfrm>
            <a:off x="8861791" y="2487438"/>
            <a:ext cx="1665514" cy="146957"/>
          </a:xfrm>
          <a:custGeom>
            <a:avLst/>
            <a:gdLst/>
            <a:ahLst/>
            <a:cxnLst/>
            <a:rect l="l" t="t" r="r" b="b"/>
            <a:pathLst>
              <a:path w="1835150" h="161925">
                <a:moveTo>
                  <a:pt x="0" y="161542"/>
                </a:moveTo>
                <a:lnTo>
                  <a:pt x="1835150" y="161542"/>
                </a:lnTo>
                <a:lnTo>
                  <a:pt x="1835150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0" name="object 40"/>
          <p:cNvSpPr/>
          <p:nvPr/>
        </p:nvSpPr>
        <p:spPr>
          <a:xfrm>
            <a:off x="8861791" y="2634048"/>
            <a:ext cx="1665514" cy="145228"/>
          </a:xfrm>
          <a:custGeom>
            <a:avLst/>
            <a:gdLst/>
            <a:ahLst/>
            <a:cxnLst/>
            <a:rect l="l" t="t" r="r" b="b"/>
            <a:pathLst>
              <a:path w="1835150" h="160019">
                <a:moveTo>
                  <a:pt x="0" y="160020"/>
                </a:moveTo>
                <a:lnTo>
                  <a:pt x="1835150" y="160020"/>
                </a:lnTo>
                <a:lnTo>
                  <a:pt x="1835150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1" name="object 41"/>
          <p:cNvSpPr/>
          <p:nvPr/>
        </p:nvSpPr>
        <p:spPr>
          <a:xfrm>
            <a:off x="8861791" y="2779278"/>
            <a:ext cx="1665514" cy="146957"/>
          </a:xfrm>
          <a:custGeom>
            <a:avLst/>
            <a:gdLst/>
            <a:ahLst/>
            <a:cxnLst/>
            <a:rect l="l" t="t" r="r" b="b"/>
            <a:pathLst>
              <a:path w="1835150" h="161925">
                <a:moveTo>
                  <a:pt x="0" y="161542"/>
                </a:moveTo>
                <a:lnTo>
                  <a:pt x="1835150" y="161542"/>
                </a:lnTo>
                <a:lnTo>
                  <a:pt x="1835150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2" name="object 42"/>
          <p:cNvSpPr/>
          <p:nvPr/>
        </p:nvSpPr>
        <p:spPr>
          <a:xfrm>
            <a:off x="8861791" y="2925885"/>
            <a:ext cx="1665514" cy="153873"/>
          </a:xfrm>
          <a:custGeom>
            <a:avLst/>
            <a:gdLst/>
            <a:ahLst/>
            <a:cxnLst/>
            <a:rect l="l" t="t" r="r" b="b"/>
            <a:pathLst>
              <a:path w="1835150" h="169545">
                <a:moveTo>
                  <a:pt x="0" y="169167"/>
                </a:moveTo>
                <a:lnTo>
                  <a:pt x="1835150" y="169167"/>
                </a:lnTo>
                <a:lnTo>
                  <a:pt x="1835150" y="0"/>
                </a:lnTo>
                <a:lnTo>
                  <a:pt x="0" y="0"/>
                </a:lnTo>
                <a:lnTo>
                  <a:pt x="0" y="169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3" name="object 43"/>
          <p:cNvSpPr/>
          <p:nvPr/>
        </p:nvSpPr>
        <p:spPr>
          <a:xfrm>
            <a:off x="8861791" y="3079416"/>
            <a:ext cx="1665514" cy="146957"/>
          </a:xfrm>
          <a:custGeom>
            <a:avLst/>
            <a:gdLst/>
            <a:ahLst/>
            <a:cxnLst/>
            <a:rect l="l" t="t" r="r" b="b"/>
            <a:pathLst>
              <a:path w="1835150" h="161925">
                <a:moveTo>
                  <a:pt x="0" y="161542"/>
                </a:moveTo>
                <a:lnTo>
                  <a:pt x="1835150" y="161542"/>
                </a:lnTo>
                <a:lnTo>
                  <a:pt x="1835150" y="0"/>
                </a:lnTo>
                <a:lnTo>
                  <a:pt x="0" y="0"/>
                </a:lnTo>
                <a:lnTo>
                  <a:pt x="0" y="161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graphicFrame>
        <p:nvGraphicFramePr>
          <p:cNvPr id="44" name="object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52363"/>
              </p:ext>
            </p:extLst>
          </p:nvPr>
        </p:nvGraphicFramePr>
        <p:xfrm>
          <a:off x="703385" y="375182"/>
          <a:ext cx="10603524" cy="6095957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27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6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13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144">
                <a:tc>
                  <a:txBody>
                    <a:bodyPr/>
                    <a:lstStyle/>
                    <a:p>
                      <a:endParaRPr sz="7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sz="70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4">
                  <a:txBody>
                    <a:bodyPr/>
                    <a:lstStyle/>
                    <a:p>
                      <a:endParaRPr sz="7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0">
                <a:tc gridSpan="2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Busines</a:t>
                      </a:r>
                      <a:r>
                        <a:rPr sz="16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600" spc="5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6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Mo</a:t>
                      </a:r>
                      <a:r>
                        <a:rPr sz="16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6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6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600" spc="5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6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6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6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600" spc="-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6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as</a:t>
                      </a:r>
                      <a:endParaRPr sz="16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362">
                      <a:solidFill>
                        <a:srgbClr val="F2F2F2"/>
                      </a:solidFill>
                      <a:prstDash val="solid"/>
                    </a:lnL>
                    <a:lnB w="7366">
                      <a:solidFill>
                        <a:srgbClr val="F2F2F2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0">
                <a:tc>
                  <a:txBody>
                    <a:bodyPr/>
                    <a:lstStyle/>
                    <a:p>
                      <a:endParaRPr sz="160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endParaRPr sz="160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8319">
                <a:tc rowSpan="2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Par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tn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ers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7"/>
                        </a:spcBef>
                      </a:pP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marR="246379" indent="-228600">
                        <a:lnSpc>
                          <a:spcPct val="95900"/>
                        </a:lnSpc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obal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ana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emen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 </a:t>
                      </a:r>
                      <a:r>
                        <a:rPr sz="10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rms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f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 compan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521970" marR="61594" indent="-228600">
                        <a:lnSpc>
                          <a:spcPct val="95800"/>
                        </a:lnSpc>
                        <a:spcBef>
                          <a:spcPts val="70"/>
                        </a:spcBef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 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hro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 f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und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ound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as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cur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,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Serie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und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ng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ound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,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esto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ana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ement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ct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iti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es</a:t>
                      </a:r>
                      <a:endParaRPr sz="1000" dirty="0">
                        <a:solidFill>
                          <a:schemeClr val="bg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464820" indent="-171450">
                        <a:lnSpc>
                          <a:spcPct val="100000"/>
                        </a:lnSpc>
                        <a:spcBef>
                          <a:spcPts val="95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uma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3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so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rc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</a:p>
                    <a:p>
                      <a:pPr marL="464820" indent="-171450">
                        <a:lnSpc>
                          <a:spcPts val="1290"/>
                        </a:lnSpc>
                        <a:spcBef>
                          <a:spcPts val="25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-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il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apps</a:t>
                      </a:r>
                      <a:endParaRPr sz="1000" dirty="0">
                        <a:solidFill>
                          <a:schemeClr val="bg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464820" marR="59055" indent="-171450">
                        <a:lnSpc>
                          <a:spcPct val="96100"/>
                        </a:lnSpc>
                        <a:spcBef>
                          <a:spcPts val="20"/>
                        </a:spcBef>
                        <a:buClr>
                          <a:schemeClr val="bg1"/>
                        </a:buClr>
                        <a:buSzPct val="90909"/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Enab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ecru</a:t>
                      </a:r>
                      <a:r>
                        <a:rPr sz="1000" spc="-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ers  an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</a:t>
                      </a:r>
                      <a:r>
                        <a:rPr sz="1000" spc="-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rs</a:t>
                      </a:r>
                      <a:r>
                        <a:rPr sz="10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to co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nne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ct</a:t>
                      </a:r>
                      <a:r>
                        <a:rPr sz="1000" spc="4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-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ectl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–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 emai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Valu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Propo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io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</a:p>
                    <a:p>
                      <a:pPr marL="464820" marR="217804" indent="-171450">
                        <a:lnSpc>
                          <a:spcPct val="95800"/>
                        </a:lnSpc>
                        <a:spcBef>
                          <a:spcPts val="150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ee</a:t>
                      </a:r>
                      <a:r>
                        <a:rPr sz="9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nl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MNCs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goo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start-ups</a:t>
                      </a:r>
                      <a:r>
                        <a:rPr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  <a:endParaRPr sz="9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464820" marR="551180" indent="-171450">
                        <a:lnSpc>
                          <a:spcPts val="1140"/>
                        </a:lnSpc>
                        <a:spcBef>
                          <a:spcPts val="110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Veri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artup Co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pan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s.</a:t>
                      </a:r>
                    </a:p>
                    <a:p>
                      <a:pPr marL="464820" marR="211454" indent="-171450">
                        <a:lnSpc>
                          <a:spcPct val="95700"/>
                        </a:lnSpc>
                        <a:spcBef>
                          <a:spcPts val="50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lang="en-US"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 good</a:t>
                      </a:r>
                      <a:r>
                        <a:rPr sz="900" spc="2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of 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or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at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ab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m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il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ap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464820" marR="381000" indent="-171450">
                        <a:lnSpc>
                          <a:spcPts val="1150"/>
                        </a:lnSpc>
                        <a:spcBef>
                          <a:spcPts val="105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the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cr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te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’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 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or</a:t>
                      </a:r>
                      <a:r>
                        <a:rPr lang="en-US" sz="900" spc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Va</a:t>
                      </a:r>
                      <a:r>
                        <a:rPr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spc="2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2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</a:t>
                      </a:r>
                      <a:r>
                        <a:rPr sz="900" spc="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lang="en-US" sz="90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ub</a:t>
                      </a:r>
                      <a:r>
                        <a:rPr sz="900" spc="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sc</a:t>
                      </a:r>
                      <a:r>
                        <a:rPr sz="9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1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pt</a:t>
                      </a:r>
                      <a:r>
                        <a:rPr sz="900" spc="-1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  <a:endParaRPr sz="9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tomer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ela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io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</a:p>
                    <a:p>
                      <a:pPr marL="521970" marR="66040" indent="-228600">
                        <a:lnSpc>
                          <a:spcPct val="95800"/>
                        </a:lnSpc>
                        <a:spcBef>
                          <a:spcPts val="150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Hi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ct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ov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de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5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3.8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+ 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ee</a:t>
                      </a:r>
                      <a:r>
                        <a:rPr sz="900" spc="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3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to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target</a:t>
                      </a:r>
                      <a:r>
                        <a:rPr sz="9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goo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oun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3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star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-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up 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pan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9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wi</a:t>
                      </a:r>
                      <a:r>
                        <a:rPr sz="900" spc="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 </a:t>
                      </a:r>
                      <a:r>
                        <a:rPr sz="900" spc="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ea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tures</a:t>
                      </a:r>
                      <a:r>
                        <a:rPr sz="9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521970" marR="132715" indent="-228600">
                        <a:lnSpc>
                          <a:spcPct val="95600"/>
                        </a:lnSpc>
                        <a:spcBef>
                          <a:spcPts val="7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-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st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ub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sc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 </a:t>
                      </a:r>
                      <a:r>
                        <a:rPr sz="900" spc="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there</a:t>
                      </a:r>
                      <a:r>
                        <a:rPr sz="900" spc="2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</a:t>
                      </a:r>
                      <a:r>
                        <a:rPr sz="900" spc="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+</a:t>
                      </a:r>
                      <a:r>
                        <a:rPr sz="900" spc="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eri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 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Re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cr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ut</a:t>
                      </a:r>
                      <a:r>
                        <a:rPr sz="9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</a:t>
                      </a:r>
                      <a:r>
                        <a:rPr sz="9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236219" indent="-171450">
                        <a:lnSpc>
                          <a:spcPct val="10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tomer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Segmen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</a:p>
                    <a:p>
                      <a:pPr marL="464820" marR="102870" indent="-171450">
                        <a:lnSpc>
                          <a:spcPct val="96100"/>
                        </a:lnSpc>
                        <a:spcBef>
                          <a:spcPts val="145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 ser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ces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to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ou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peop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18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to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464820" marR="85090" indent="-171450">
                        <a:lnSpc>
                          <a:spcPct val="96000"/>
                        </a:lnSpc>
                        <a:spcBef>
                          <a:spcPts val="65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App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cati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re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nstal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</a:t>
                      </a:r>
                      <a:r>
                        <a:rPr sz="1000" spc="-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+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use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rs.</a:t>
                      </a:r>
                    </a:p>
                    <a:p>
                      <a:pPr marL="464820" marR="257810" indent="-171450">
                        <a:lnSpc>
                          <a:spcPct val="95900"/>
                        </a:lnSpc>
                        <a:spcBef>
                          <a:spcPts val="65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ha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28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8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126.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7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q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 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eb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es.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464820" marR="195580" indent="-171450">
                        <a:lnSpc>
                          <a:spcPts val="1260"/>
                        </a:lnSpc>
                        <a:spcBef>
                          <a:spcPts val="114"/>
                        </a:spcBef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  <a:tabLst>
                          <a:tab pos="522605" algn="l"/>
                        </a:tabLst>
                      </a:pP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era</a:t>
                      </a:r>
                      <a:r>
                        <a:rPr sz="10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ura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: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n.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510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366">
                      <a:solidFill>
                        <a:srgbClr val="F2F2F2"/>
                      </a:solidFill>
                      <a:prstDash val="solid"/>
                    </a:lnL>
                    <a:lnR w="7366">
                      <a:solidFill>
                        <a:srgbClr val="F2F2F2"/>
                      </a:solidFill>
                      <a:prstDash val="solid"/>
                    </a:lnR>
                    <a:lnT w="7366">
                      <a:solidFill>
                        <a:srgbClr val="F2F2F2"/>
                      </a:solidFill>
                      <a:prstDash val="solid"/>
                    </a:lnT>
                    <a:lnB w="7366">
                      <a:solidFill>
                        <a:srgbClr val="F2F2F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K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rces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marR="298450" indent="-228600">
                        <a:lnSpc>
                          <a:spcPct val="95900"/>
                        </a:lnSpc>
                        <a:spcBef>
                          <a:spcPts val="18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spc="-2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il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cha</a:t>
                      </a:r>
                      <a:r>
                        <a:rPr sz="1000" spc="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-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ba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sed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4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ap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 st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up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s.</a:t>
                      </a:r>
                    </a:p>
                    <a:p>
                      <a:pPr marL="521970" marR="192405" indent="-228600">
                        <a:lnSpc>
                          <a:spcPts val="1270"/>
                        </a:lnSpc>
                        <a:spcBef>
                          <a:spcPts val="9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Freemi</a:t>
                      </a:r>
                      <a:r>
                        <a:rPr sz="1000" spc="-1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ode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f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 r</a:t>
                      </a:r>
                      <a:r>
                        <a:rPr sz="1000" spc="-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ecrui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15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rs</a:t>
                      </a:r>
                      <a:r>
                        <a:rPr sz="1000" dirty="0" smtClean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marR="192405" indent="-228600">
                        <a:lnSpc>
                          <a:spcPts val="1270"/>
                        </a:lnSpc>
                        <a:spcBef>
                          <a:spcPts val="9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Data Privacy</a:t>
                      </a:r>
                    </a:p>
                    <a:p>
                      <a:pPr marL="293370" marR="192405" indent="0">
                        <a:lnSpc>
                          <a:spcPts val="1270"/>
                        </a:lnSpc>
                        <a:spcBef>
                          <a:spcPts val="95"/>
                        </a:spcBef>
                        <a:buClr>
                          <a:schemeClr val="bg1"/>
                        </a:buClr>
                        <a:buFont typeface="Symbol"/>
                        <a:buNone/>
                        <a:tabLst>
                          <a:tab pos="522605" algn="l"/>
                        </a:tabLst>
                      </a:pPr>
                      <a:endParaRPr sz="1000" dirty="0">
                        <a:solidFill>
                          <a:schemeClr val="bg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362">
                      <a:solidFill>
                        <a:srgbClr val="F2F2F2"/>
                      </a:solidFill>
                      <a:prstDash val="solid"/>
                    </a:lnL>
                    <a:lnR w="11934">
                      <a:solidFill>
                        <a:srgbClr val="F2F2F2"/>
                      </a:solidFill>
                      <a:prstDash val="solid"/>
                    </a:lnR>
                    <a:lnT w="7366">
                      <a:solidFill>
                        <a:srgbClr val="F2F2F2"/>
                      </a:solidFill>
                      <a:prstDash val="solid"/>
                    </a:lnT>
                    <a:lnB w="7366">
                      <a:solidFill>
                        <a:srgbClr val="F2F2F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els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marR="320040" indent="-228600">
                        <a:lnSpc>
                          <a:spcPct val="95700"/>
                        </a:lnSpc>
                        <a:spcBef>
                          <a:spcPts val="18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ct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pr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 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9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te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Ap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li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both And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IO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521970" marR="107950" indent="-228600">
                        <a:lnSpc>
                          <a:spcPct val="95700"/>
                        </a:lnSpc>
                        <a:spcBef>
                          <a:spcPts val="7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Bot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pr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du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ts</a:t>
                      </a:r>
                      <a:r>
                        <a:rPr sz="9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as ea</a:t>
                      </a:r>
                      <a:r>
                        <a:rPr sz="9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t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nder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nd ha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oo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9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era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ti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 </a:t>
                      </a:r>
                      <a:r>
                        <a:rPr sz="9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nte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9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9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9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9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366">
                      <a:solidFill>
                        <a:srgbClr val="F2F2F2"/>
                      </a:solidFill>
                      <a:prstDash val="solid"/>
                    </a:lnL>
                    <a:lnR w="7362">
                      <a:solidFill>
                        <a:srgbClr val="F2F2F2"/>
                      </a:solidFill>
                      <a:prstDash val="solid"/>
                    </a:lnR>
                    <a:lnT w="7366">
                      <a:solidFill>
                        <a:srgbClr val="F2F2F2"/>
                      </a:solidFill>
                      <a:prstDash val="solid"/>
                    </a:lnT>
                    <a:lnB w="7366">
                      <a:solidFill>
                        <a:srgbClr val="F2F2F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676">
                <a:tc gridSpan="3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ru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ture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8"/>
                        </a:spcBef>
                      </a:pPr>
                      <a:endParaRPr sz="11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indent="-228600">
                        <a:lnSpc>
                          <a:spcPct val="100000"/>
                        </a:lnSpc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x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ost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(sa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arie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,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nts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,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uti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es)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marR="401320" indent="-228600">
                        <a:lnSpc>
                          <a:spcPts val="1270"/>
                        </a:lnSpc>
                        <a:spcBef>
                          <a:spcPts val="95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ct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4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echno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10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eb</a:t>
                      </a:r>
                      <a:r>
                        <a:rPr sz="10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-1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1970" marR="165100" indent="-228600">
                        <a:lnSpc>
                          <a:spcPts val="1270"/>
                        </a:lnSpc>
                        <a:spcBef>
                          <a:spcPts val="60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2605" algn="l"/>
                        </a:tabLst>
                      </a:pP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nc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ud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rt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a,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Phon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/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ob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il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e,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au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reams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3875" marR="360045" indent="-228600">
                        <a:lnSpc>
                          <a:spcPct val="96000"/>
                        </a:lnSpc>
                        <a:spcBef>
                          <a:spcPts val="204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3875" algn="l"/>
                        </a:tabLst>
                      </a:pP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hro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su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scr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ptio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plan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Freemi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l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ha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v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pa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plan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 such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Bas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c,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anda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,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Pr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u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523875" marR="182880" indent="-228600">
                        <a:lnSpc>
                          <a:spcPts val="1260"/>
                        </a:lnSpc>
                        <a:spcBef>
                          <a:spcPts val="114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3875" algn="l"/>
                        </a:tabLst>
                      </a:pP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Bas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costs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s1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39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Rs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  <a:p>
                      <a:pPr marL="523875" marR="256540" indent="-228600">
                        <a:lnSpc>
                          <a:spcPts val="1260"/>
                        </a:lnSpc>
                        <a:spcBef>
                          <a:spcPts val="80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3875" algn="l"/>
                        </a:tabLst>
                      </a:pP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anda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costs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re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Rs2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s2.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he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ff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0.</a:t>
                      </a:r>
                      <a:endParaRPr sz="100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  <a:p>
                      <a:pPr marL="523875" marR="182880" indent="-228600">
                        <a:lnSpc>
                          <a:spcPts val="1260"/>
                        </a:lnSpc>
                        <a:spcBef>
                          <a:spcPts val="80"/>
                        </a:spcBef>
                        <a:buClr>
                          <a:schemeClr val="bg1"/>
                        </a:buClr>
                        <a:buFont typeface="Symbol"/>
                        <a:buChar char=""/>
                        <a:tabLst>
                          <a:tab pos="523875" algn="l"/>
                        </a:tabLst>
                      </a:pP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Bas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costs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s4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49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</a:t>
                      </a:r>
                      <a:r>
                        <a:rPr sz="1000" spc="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2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th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Rs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4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an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h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 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f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  <a:r>
                        <a:rPr sz="1000" spc="3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</a:t>
                      </a:r>
                      <a:r>
                        <a:rPr sz="1000" spc="-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da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y</a:t>
                      </a:r>
                      <a:r>
                        <a:rPr sz="1000" spc="2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1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</a:t>
                      </a:r>
                      <a:r>
                        <a:rPr sz="1000" spc="3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sz="1000" spc="-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10</a:t>
                      </a:r>
                      <a:r>
                        <a:rPr sz="1000" spc="-15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0</a:t>
                      </a:r>
                      <a:r>
                        <a:rPr sz="10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876">
                <a:tc gridSpan="6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700" dirty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E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45" y="6261714"/>
            <a:ext cx="1351071" cy="445818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412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940</Words>
  <Application>Microsoft Office PowerPoint</Application>
  <PresentationFormat>Widescreen</PresentationFormat>
  <Paragraphs>150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Microsoft Sans Serif</vt:lpstr>
      <vt:lpstr>MS Reference Sans Serif</vt:lpstr>
      <vt:lpstr>Open Sans</vt:lpstr>
      <vt:lpstr>Segoe UI Semibold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Rehman</dc:creator>
  <cp:lastModifiedBy>Himanshu Sharma</cp:lastModifiedBy>
  <cp:revision>51</cp:revision>
  <dcterms:created xsi:type="dcterms:W3CDTF">2021-12-16T21:07:26Z</dcterms:created>
  <dcterms:modified xsi:type="dcterms:W3CDTF">2022-11-19T11:58:21Z</dcterms:modified>
</cp:coreProperties>
</file>